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12"/>
  </p:notesMasterIdLst>
  <p:handoutMasterIdLst>
    <p:handoutMasterId r:id="rId13"/>
  </p:handoutMasterIdLst>
  <p:sldIdLst>
    <p:sldId id="258" r:id="rId3"/>
    <p:sldId id="257"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0" d="100"/>
          <a:sy n="110" d="100"/>
        </p:scale>
        <p:origin x="630" y="78"/>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D1C80-415C-4F08-B04A-8B80B66078E3}" type="slidenum">
              <a:rPr lang="en-NZ" smtClean="0"/>
              <a:t>‹#›</a:t>
            </a:fld>
            <a:endParaRPr lang="en-NZ"/>
          </a:p>
        </p:txBody>
      </p:sp>
    </p:spTree>
    <p:extLst>
      <p:ext uri="{BB962C8B-B14F-4D97-AF65-F5344CB8AC3E}">
        <p14:creationId xmlns:p14="http://schemas.microsoft.com/office/powerpoint/2010/main" val="110257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AC1CF-9EA6-4229-9559-C070D39F3EDC}" type="datetimeFigureOut">
              <a:rPr lang="en-NZ" smtClean="0"/>
              <a:t>12/08/2016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81162-BF27-4CE4-B682-859DA9DDFADE}" type="slidenum">
              <a:rPr lang="en-NZ" smtClean="0"/>
              <a:t>‹#›</a:t>
            </a:fld>
            <a:endParaRPr lang="en-NZ"/>
          </a:p>
        </p:txBody>
      </p:sp>
    </p:spTree>
    <p:extLst>
      <p:ext uri="{BB962C8B-B14F-4D97-AF65-F5344CB8AC3E}">
        <p14:creationId xmlns:p14="http://schemas.microsoft.com/office/powerpoint/2010/main" val="1708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p:cNvSpPr>
            <a:spLocks noGrp="1"/>
          </p:cNvSpPr>
          <p:nvPr>
            <p:ph type="ctrTitle"/>
          </p:nvPr>
        </p:nvSpPr>
        <p:spPr>
          <a:xfrm>
            <a:off x="1090125" y="1643062"/>
            <a:ext cx="10006875" cy="660799"/>
          </a:xfrm>
          <a:prstGeom prst="rect">
            <a:avLst/>
          </a:prstGeom>
        </p:spPr>
        <p:txBody>
          <a:bodyPr/>
          <a:lstStyle>
            <a:lvl1pPr>
              <a:lnSpc>
                <a:spcPts val="4781"/>
              </a:lnSpc>
              <a:defRPr sz="4267" cap="all" baseline="0">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1095375" y="2470547"/>
            <a:ext cx="10006875" cy="583407"/>
          </a:xfrm>
          <a:prstGeom prst="rect">
            <a:avLst/>
          </a:prstGeom>
        </p:spPr>
        <p:txBody>
          <a:bodyPr/>
          <a:lstStyle>
            <a:lvl1pPr marL="0" indent="0" algn="l">
              <a:buNone/>
              <a:defRPr sz="1467">
                <a:solidFill>
                  <a:srgbClr val="6C6F70"/>
                </a:solidFill>
              </a:defRPr>
            </a:lvl1pPr>
            <a:lvl2pPr marL="428599" indent="0" algn="ctr">
              <a:buNone/>
              <a:defRPr/>
            </a:lvl2pPr>
            <a:lvl3pPr marL="857199" indent="0" algn="ctr">
              <a:buNone/>
              <a:defRPr/>
            </a:lvl3pPr>
            <a:lvl4pPr marL="1285797" indent="0" algn="ctr">
              <a:buNone/>
              <a:defRPr/>
            </a:lvl4pPr>
            <a:lvl5pPr marL="1714396" indent="0" algn="ctr">
              <a:buNone/>
              <a:defRPr/>
            </a:lvl5pPr>
            <a:lvl6pPr marL="2142996" indent="0" algn="ctr">
              <a:buNone/>
              <a:defRPr/>
            </a:lvl6pPr>
            <a:lvl7pPr marL="2571594" indent="0" algn="ctr">
              <a:buNone/>
              <a:defRPr/>
            </a:lvl7pPr>
            <a:lvl8pPr marL="3000193" indent="0" algn="ctr">
              <a:buNone/>
              <a:defRPr/>
            </a:lvl8pPr>
            <a:lvl9pPr marL="3428793"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5888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NZ" smtClean="0"/>
              <a:t>FY16 EARNINGS UPDATE</a:t>
            </a:r>
            <a:endParaRPr lang="en-NZ"/>
          </a:p>
        </p:txBody>
      </p:sp>
      <p:sp>
        <p:nvSpPr>
          <p:cNvPr id="4" name="Slide Number Placeholder 3"/>
          <p:cNvSpPr>
            <a:spLocks noGrp="1"/>
          </p:cNvSpPr>
          <p:nvPr>
            <p:ph type="sldNum" sz="quarter" idx="12"/>
          </p:nvPr>
        </p:nvSpPr>
        <p:spPr/>
        <p:txBody>
          <a:bodyPr/>
          <a:lstStyle/>
          <a:p>
            <a:fld id="{5C94899E-CF62-4977-A821-A9D4BBFE4097}" type="slidenum">
              <a:rPr lang="en-NZ" smtClean="0"/>
              <a:t>‹#›</a:t>
            </a:fld>
            <a:endParaRPr lang="en-NZ"/>
          </a:p>
        </p:txBody>
      </p:sp>
      <p:sp>
        <p:nvSpPr>
          <p:cNvPr id="5" name="TextBox 4"/>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Arial" pitchFamily="34" charset="0"/>
                <a:ea typeface="ヒラギノ角ゴ ProN W3" charset="-128"/>
                <a:cs typeface="+mn-cs"/>
                <a:sym typeface="Gill Sans" charset="0"/>
              </a:rPr>
              <a:t>© </a:t>
            </a:r>
            <a:r>
              <a:rPr lang="en-US" sz="1067" dirty="0" err="1">
                <a:solidFill>
                  <a:srgbClr val="6C6F70"/>
                </a:solidFill>
                <a:latin typeface="Arial" pitchFamily="34" charset="0"/>
                <a:ea typeface="ヒラギノ角ゴ ProN W3" charset="-128"/>
                <a:cs typeface="+mn-cs"/>
                <a:sym typeface="Gill Sans" charset="0"/>
              </a:rPr>
              <a:t>Synlait</a:t>
            </a:r>
            <a:r>
              <a:rPr lang="en-US" sz="1067" dirty="0">
                <a:solidFill>
                  <a:srgbClr val="6C6F70"/>
                </a:solidFill>
                <a:latin typeface="Arial" pitchFamily="34" charset="0"/>
                <a:ea typeface="ヒラギノ角ゴ ProN W3" charset="-128"/>
                <a:cs typeface="+mn-cs"/>
                <a:sym typeface="Gill Sans" charset="0"/>
              </a:rPr>
              <a:t> </a:t>
            </a:r>
            <a:r>
              <a:rPr lang="en-US" sz="1067" dirty="0" smtClean="0">
                <a:solidFill>
                  <a:srgbClr val="6C6F70"/>
                </a:solidFill>
                <a:latin typeface="Arial" pitchFamily="34" charset="0"/>
                <a:ea typeface="ヒラギノ角ゴ ProN W3" charset="-128"/>
                <a:cs typeface="+mn-cs"/>
                <a:sym typeface="Gill Sans" charset="0"/>
              </a:rPr>
              <a:t>2015</a:t>
            </a:r>
            <a:endParaRPr lang="en-US" sz="1067" dirty="0">
              <a:solidFill>
                <a:srgbClr val="6C6F70"/>
              </a:solidFill>
              <a:latin typeface="Arial"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379191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4797152"/>
            <a:ext cx="9793088" cy="566739"/>
          </a:xfrm>
        </p:spPr>
        <p:txBody>
          <a:bodyPr anchor="b"/>
          <a:lstStyle>
            <a:lvl1pPr algn="l">
              <a:defRPr sz="2667" b="1"/>
            </a:lvl1pPr>
          </a:lstStyle>
          <a:p>
            <a:r>
              <a:rPr lang="en-US" smtClean="0"/>
              <a:t>Click to edit Master title style</a:t>
            </a:r>
            <a:endParaRPr lang="en-NZ"/>
          </a:p>
        </p:txBody>
      </p:sp>
      <p:sp>
        <p:nvSpPr>
          <p:cNvPr id="3" name="Picture Placeholder 2"/>
          <p:cNvSpPr>
            <a:spLocks noGrp="1"/>
          </p:cNvSpPr>
          <p:nvPr>
            <p:ph type="pic" idx="1"/>
          </p:nvPr>
        </p:nvSpPr>
        <p:spPr>
          <a:xfrm>
            <a:off x="1199456" y="620688"/>
            <a:ext cx="9793088"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NZ" dirty="0"/>
          </a:p>
        </p:txBody>
      </p:sp>
      <p:sp>
        <p:nvSpPr>
          <p:cNvPr id="4" name="Text Placeholder 3"/>
          <p:cNvSpPr>
            <a:spLocks noGrp="1"/>
          </p:cNvSpPr>
          <p:nvPr>
            <p:ph type="body" sz="half" idx="2"/>
          </p:nvPr>
        </p:nvSpPr>
        <p:spPr>
          <a:xfrm>
            <a:off x="1199456" y="5373217"/>
            <a:ext cx="9793088"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NZ" smtClean="0"/>
              <a:t>FY16 EARNINGS UPDATE</a:t>
            </a:r>
            <a:endParaRPr lang="en-NZ"/>
          </a:p>
        </p:txBody>
      </p:sp>
      <p:sp>
        <p:nvSpPr>
          <p:cNvPr id="7" name="Slide Number Placeholder 6"/>
          <p:cNvSpPr>
            <a:spLocks noGrp="1"/>
          </p:cNvSpPr>
          <p:nvPr>
            <p:ph type="sldNum" sz="quarter" idx="12"/>
          </p:nvPr>
        </p:nvSpPr>
        <p:spPr/>
        <p:txBody>
          <a:bodyPr/>
          <a:lstStyle/>
          <a:p>
            <a:fld id="{5C94899E-CF62-4977-A821-A9D4BBFE4097}" type="slidenum">
              <a:rPr lang="en-NZ" smtClean="0"/>
              <a:t>‹#›</a:t>
            </a:fld>
            <a:endParaRPr lang="en-NZ"/>
          </a:p>
        </p:txBody>
      </p:sp>
      <p:sp>
        <p:nvSpPr>
          <p:cNvPr id="8" name="TextBox 7"/>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Arial" pitchFamily="34" charset="0"/>
                <a:ea typeface="ヒラギノ角ゴ ProN W3" charset="-128"/>
                <a:cs typeface="+mn-cs"/>
                <a:sym typeface="Gill Sans" charset="0"/>
              </a:rPr>
              <a:t>© </a:t>
            </a:r>
            <a:r>
              <a:rPr lang="en-US" sz="1067" dirty="0" err="1">
                <a:solidFill>
                  <a:srgbClr val="6C6F70"/>
                </a:solidFill>
                <a:latin typeface="Arial" pitchFamily="34" charset="0"/>
                <a:ea typeface="ヒラギノ角ゴ ProN W3" charset="-128"/>
                <a:cs typeface="+mn-cs"/>
                <a:sym typeface="Gill Sans" charset="0"/>
              </a:rPr>
              <a:t>Synlait</a:t>
            </a:r>
            <a:r>
              <a:rPr lang="en-US" sz="1067" dirty="0">
                <a:solidFill>
                  <a:srgbClr val="6C6F70"/>
                </a:solidFill>
                <a:latin typeface="Arial" pitchFamily="34" charset="0"/>
                <a:ea typeface="ヒラギノ角ゴ ProN W3" charset="-128"/>
                <a:cs typeface="+mn-cs"/>
                <a:sym typeface="Gill Sans" charset="0"/>
              </a:rPr>
              <a:t> </a:t>
            </a:r>
            <a:r>
              <a:rPr lang="en-US" sz="1067" dirty="0" smtClean="0">
                <a:solidFill>
                  <a:srgbClr val="6C6F70"/>
                </a:solidFill>
                <a:latin typeface="Arial" pitchFamily="34" charset="0"/>
                <a:ea typeface="ヒラギノ角ゴ ProN W3" charset="-128"/>
                <a:cs typeface="+mn-cs"/>
                <a:sym typeface="Gill Sans" charset="0"/>
              </a:rPr>
              <a:t>2015</a:t>
            </a:r>
            <a:endParaRPr lang="en-US" sz="1067" dirty="0">
              <a:solidFill>
                <a:srgbClr val="6C6F70"/>
              </a:solidFill>
              <a:latin typeface="Arial"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203364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t>‹#›</a:t>
            </a:fld>
            <a:endParaRPr lang="en-NZ"/>
          </a:p>
        </p:txBody>
      </p:sp>
      <p:sp>
        <p:nvSpPr>
          <p:cNvPr id="7" name="TextBox 6"/>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Arial" pitchFamily="34" charset="0"/>
                <a:ea typeface="ヒラギノ角ゴ ProN W3" charset="-128"/>
                <a:cs typeface="+mn-cs"/>
                <a:sym typeface="Gill Sans" charset="0"/>
              </a:rPr>
              <a:t>© </a:t>
            </a:r>
            <a:r>
              <a:rPr lang="en-US" sz="1067" dirty="0" err="1">
                <a:solidFill>
                  <a:srgbClr val="6C6F70"/>
                </a:solidFill>
                <a:latin typeface="Arial" pitchFamily="34" charset="0"/>
                <a:ea typeface="ヒラギノ角ゴ ProN W3" charset="-128"/>
                <a:cs typeface="+mn-cs"/>
                <a:sym typeface="Gill Sans" charset="0"/>
              </a:rPr>
              <a:t>Synlait</a:t>
            </a:r>
            <a:r>
              <a:rPr lang="en-US" sz="1067" dirty="0">
                <a:solidFill>
                  <a:srgbClr val="6C6F70"/>
                </a:solidFill>
                <a:latin typeface="Arial" pitchFamily="34" charset="0"/>
                <a:ea typeface="ヒラギノ角ゴ ProN W3" charset="-128"/>
                <a:cs typeface="+mn-cs"/>
                <a:sym typeface="Gill Sans" charset="0"/>
              </a:rPr>
              <a:t> </a:t>
            </a:r>
            <a:r>
              <a:rPr lang="en-US" sz="1067" dirty="0" smtClean="0">
                <a:solidFill>
                  <a:srgbClr val="6C6F70"/>
                </a:solidFill>
                <a:latin typeface="Arial" pitchFamily="34" charset="0"/>
                <a:ea typeface="ヒラギノ角ゴ ProN W3" charset="-128"/>
                <a:cs typeface="+mn-cs"/>
                <a:sym typeface="Gill Sans" charset="0"/>
              </a:rPr>
              <a:t>2015</a:t>
            </a:r>
            <a:endParaRPr lang="en-US" sz="1067" dirty="0">
              <a:solidFill>
                <a:srgbClr val="6C6F70"/>
              </a:solidFill>
              <a:latin typeface="Arial"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70774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92697"/>
            <a:ext cx="2153344" cy="5433467"/>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103445" y="692697"/>
            <a:ext cx="7532555" cy="54334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t>‹#›</a:t>
            </a:fld>
            <a:endParaRPr lang="en-NZ"/>
          </a:p>
        </p:txBody>
      </p:sp>
      <p:sp>
        <p:nvSpPr>
          <p:cNvPr id="7" name="TextBox 6"/>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Arial" pitchFamily="34" charset="0"/>
                <a:ea typeface="ヒラギノ角ゴ ProN W3" charset="-128"/>
                <a:cs typeface="+mn-cs"/>
                <a:sym typeface="Gill Sans" charset="0"/>
              </a:rPr>
              <a:t>© </a:t>
            </a:r>
            <a:r>
              <a:rPr lang="en-US" sz="1067" dirty="0" err="1">
                <a:solidFill>
                  <a:srgbClr val="6C6F70"/>
                </a:solidFill>
                <a:latin typeface="Arial" pitchFamily="34" charset="0"/>
                <a:ea typeface="ヒラギノ角ゴ ProN W3" charset="-128"/>
                <a:cs typeface="+mn-cs"/>
                <a:sym typeface="Gill Sans" charset="0"/>
              </a:rPr>
              <a:t>Synlait</a:t>
            </a:r>
            <a:r>
              <a:rPr lang="en-US" sz="1067" dirty="0">
                <a:solidFill>
                  <a:srgbClr val="6C6F70"/>
                </a:solidFill>
                <a:latin typeface="Arial" pitchFamily="34" charset="0"/>
                <a:ea typeface="ヒラギノ角ゴ ProN W3" charset="-128"/>
                <a:cs typeface="+mn-cs"/>
                <a:sym typeface="Gill Sans" charset="0"/>
              </a:rPr>
              <a:t> </a:t>
            </a:r>
            <a:r>
              <a:rPr lang="en-US" sz="1067" dirty="0" smtClean="0">
                <a:solidFill>
                  <a:srgbClr val="6C6F70"/>
                </a:solidFill>
                <a:latin typeface="Arial" pitchFamily="34" charset="0"/>
                <a:ea typeface="ヒラギノ角ゴ ProN W3" charset="-128"/>
                <a:cs typeface="+mn-cs"/>
                <a:sym typeface="Gill Sans" charset="0"/>
              </a:rPr>
              <a:t>2015</a:t>
            </a:r>
            <a:endParaRPr lang="en-US" sz="1067" dirty="0">
              <a:solidFill>
                <a:srgbClr val="6C6F70"/>
              </a:solidFill>
              <a:latin typeface="Arial"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369093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445" y="0"/>
            <a:ext cx="1246419" cy="1440339"/>
          </a:xfrm>
          <a:prstGeom prst="rect">
            <a:avLst/>
          </a:prstGeom>
        </p:spPr>
      </p:pic>
      <p:pic>
        <p:nvPicPr>
          <p:cNvPr id="8" name="Picture 7" descr="5117_1024x768_Keynote_b_1b.jpg"/>
          <p:cNvPicPr>
            <a:picLocks noChangeAspect="1"/>
          </p:cNvPicPr>
          <p:nvPr/>
        </p:nvPicPr>
        <p:blipFill>
          <a:blip r:embed="rId3" cstate="print"/>
          <a:srcRect/>
          <a:stretch>
            <a:fillRect/>
          </a:stretch>
        </p:blipFill>
        <p:spPr bwMode="auto">
          <a:xfrm>
            <a:off x="2117" y="3411538"/>
            <a:ext cx="12189883" cy="3446463"/>
          </a:xfrm>
          <a:prstGeom prst="rect">
            <a:avLst/>
          </a:prstGeom>
          <a:noFill/>
          <a:ln w="9525">
            <a:noFill/>
            <a:miter lim="800000"/>
            <a:headEnd/>
            <a:tailEnd/>
          </a:ln>
        </p:spPr>
      </p:pic>
      <p:sp>
        <p:nvSpPr>
          <p:cNvPr id="10" name="Title 1"/>
          <p:cNvSpPr>
            <a:spLocks noGrp="1"/>
          </p:cNvSpPr>
          <p:nvPr>
            <p:ph type="ctrTitle"/>
          </p:nvPr>
        </p:nvSpPr>
        <p:spPr>
          <a:xfrm>
            <a:off x="1090125" y="1643062"/>
            <a:ext cx="10006875" cy="660799"/>
          </a:xfrm>
          <a:prstGeom prst="rect">
            <a:avLst/>
          </a:prstGeom>
        </p:spPr>
        <p:txBody>
          <a:bodyPr/>
          <a:lstStyle>
            <a:lvl1pPr>
              <a:lnSpc>
                <a:spcPts val="4781"/>
              </a:lnSpc>
              <a:defRPr sz="4267" cap="all">
                <a:solidFill>
                  <a:schemeClr val="accent5"/>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1095375" y="2470547"/>
            <a:ext cx="10006875" cy="583407"/>
          </a:xfrm>
          <a:prstGeom prst="rect">
            <a:avLst/>
          </a:prstGeom>
        </p:spPr>
        <p:txBody>
          <a:bodyPr/>
          <a:lstStyle>
            <a:lvl1pPr marL="0" indent="0" algn="l">
              <a:buNone/>
              <a:defRPr sz="1467">
                <a:solidFill>
                  <a:srgbClr val="6C6F70"/>
                </a:solidFill>
              </a:defRPr>
            </a:lvl1pPr>
            <a:lvl2pPr marL="428599" indent="0" algn="ctr">
              <a:buNone/>
              <a:defRPr/>
            </a:lvl2pPr>
            <a:lvl3pPr marL="857199" indent="0" algn="ctr">
              <a:buNone/>
              <a:defRPr/>
            </a:lvl3pPr>
            <a:lvl4pPr marL="1285797" indent="0" algn="ctr">
              <a:buNone/>
              <a:defRPr/>
            </a:lvl4pPr>
            <a:lvl5pPr marL="1714396" indent="0" algn="ctr">
              <a:buNone/>
              <a:defRPr/>
            </a:lvl5pPr>
            <a:lvl6pPr marL="2142996" indent="0" algn="ctr">
              <a:buNone/>
              <a:defRPr/>
            </a:lvl6pPr>
            <a:lvl7pPr marL="2571594" indent="0" algn="ctr">
              <a:buNone/>
              <a:defRPr/>
            </a:lvl7pPr>
            <a:lvl8pPr marL="3000193" indent="0" algn="ctr">
              <a:buNone/>
              <a:defRPr/>
            </a:lvl8pPr>
            <a:lvl9pPr marL="3428793"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28551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446" y="0"/>
            <a:ext cx="1246125" cy="1440000"/>
          </a:xfrm>
          <a:prstGeom prst="rect">
            <a:avLst/>
          </a:prstGeom>
        </p:spPr>
      </p:pic>
      <p:sp>
        <p:nvSpPr>
          <p:cNvPr id="4" name="Title 1"/>
          <p:cNvSpPr>
            <a:spLocks noGrp="1"/>
          </p:cNvSpPr>
          <p:nvPr>
            <p:ph type="ctrTitle"/>
          </p:nvPr>
        </p:nvSpPr>
        <p:spPr>
          <a:xfrm>
            <a:off x="1090125" y="1643062"/>
            <a:ext cx="10006875" cy="660799"/>
          </a:xfrm>
          <a:prstGeom prst="rect">
            <a:avLst/>
          </a:prstGeom>
        </p:spPr>
        <p:txBody>
          <a:bodyPr/>
          <a:lstStyle>
            <a:lvl1pPr>
              <a:lnSpc>
                <a:spcPts val="4781"/>
              </a:lnSpc>
              <a:defRPr sz="4267" cap="all">
                <a:solidFill>
                  <a:schemeClr val="bg1"/>
                </a:solidFill>
              </a:defRPr>
            </a:lvl1pPr>
          </a:lstStyle>
          <a:p>
            <a:r>
              <a:rPr lang="en-US" smtClean="0"/>
              <a:t>Click to edit Master title style</a:t>
            </a:r>
            <a:endParaRPr lang="en-US" dirty="0"/>
          </a:p>
        </p:txBody>
      </p:sp>
      <p:sp>
        <p:nvSpPr>
          <p:cNvPr id="5" name="Subtitle 2"/>
          <p:cNvSpPr>
            <a:spLocks noGrp="1"/>
          </p:cNvSpPr>
          <p:nvPr>
            <p:ph type="subTitle" idx="1"/>
          </p:nvPr>
        </p:nvSpPr>
        <p:spPr>
          <a:xfrm>
            <a:off x="1095375" y="2470547"/>
            <a:ext cx="10006875" cy="583407"/>
          </a:xfrm>
          <a:prstGeom prst="rect">
            <a:avLst/>
          </a:prstGeom>
        </p:spPr>
        <p:txBody>
          <a:bodyPr/>
          <a:lstStyle>
            <a:lvl1pPr marL="0" indent="0" algn="l">
              <a:buNone/>
              <a:defRPr sz="1467">
                <a:solidFill>
                  <a:srgbClr val="6C6F70"/>
                </a:solidFill>
              </a:defRPr>
            </a:lvl1pPr>
            <a:lvl2pPr marL="428599" indent="0" algn="ctr">
              <a:buNone/>
              <a:defRPr/>
            </a:lvl2pPr>
            <a:lvl3pPr marL="857199" indent="0" algn="ctr">
              <a:buNone/>
              <a:defRPr/>
            </a:lvl3pPr>
            <a:lvl4pPr marL="1285797" indent="0" algn="ctr">
              <a:buNone/>
              <a:defRPr/>
            </a:lvl4pPr>
            <a:lvl5pPr marL="1714396" indent="0" algn="ctr">
              <a:buNone/>
              <a:defRPr/>
            </a:lvl5pPr>
            <a:lvl6pPr marL="2142996" indent="0" algn="ctr">
              <a:buNone/>
              <a:defRPr/>
            </a:lvl6pPr>
            <a:lvl7pPr marL="2571594" indent="0" algn="ctr">
              <a:buNone/>
              <a:defRPr/>
            </a:lvl7pPr>
            <a:lvl8pPr marL="3000193" indent="0" algn="ctr">
              <a:buNone/>
              <a:defRPr/>
            </a:lvl8pPr>
            <a:lvl9pPr marL="3428793"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43793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ryant Pro Regular" panose="020B0503040000020003" pitchFamily="34" charset="0"/>
              </a:defRPr>
            </a:lvl1pPr>
          </a:lstStyle>
          <a:p>
            <a:r>
              <a:rPr lang="en-US" smtClean="0"/>
              <a:t>Click to edit Master title style</a:t>
            </a:r>
            <a:endParaRPr lang="en-NZ"/>
          </a:p>
        </p:txBody>
      </p:sp>
      <p:sp>
        <p:nvSpPr>
          <p:cNvPr id="3" name="Content Placeholder 2"/>
          <p:cNvSpPr>
            <a:spLocks noGrp="1"/>
          </p:cNvSpPr>
          <p:nvPr>
            <p:ph idx="1"/>
          </p:nvPr>
        </p:nvSpPr>
        <p:spPr/>
        <p:txBody>
          <a:bodyPr>
            <a:normAutofit/>
          </a:bodyPr>
          <a:lstStyle>
            <a:lvl1pPr>
              <a:defRPr sz="2400">
                <a:latin typeface="Glypha LT Std" panose="02060503030505020204" pitchFamily="18" charset="0"/>
              </a:defRPr>
            </a:lvl1pPr>
            <a:lvl2pPr>
              <a:defRPr sz="2000">
                <a:latin typeface="Glypha LT Std" panose="02060503030505020204" pitchFamily="18" charset="0"/>
              </a:defRPr>
            </a:lvl2pPr>
            <a:lvl3pPr>
              <a:defRPr sz="1800">
                <a:latin typeface="Glypha LT Std" panose="02060503030505020204" pitchFamily="18" charset="0"/>
              </a:defRPr>
            </a:lvl3pPr>
            <a:lvl4pPr>
              <a:defRPr sz="1800">
                <a:latin typeface="Glypha LT Std" panose="02060503030505020204" pitchFamily="18" charset="0"/>
              </a:defRPr>
            </a:lvl4pPr>
            <a:lvl5pPr>
              <a:defRPr sz="1800">
                <a:latin typeface="Glypha LT Std" panose="020605030305050202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Footer Placeholder 4"/>
          <p:cNvSpPr>
            <a:spLocks noGrp="1"/>
          </p:cNvSpPr>
          <p:nvPr>
            <p:ph type="ftr" sz="quarter" idx="11"/>
          </p:nvPr>
        </p:nvSpPr>
        <p:spPr/>
        <p:txBody>
          <a:bodyPr/>
          <a:lstStyle>
            <a:lvl1pPr>
              <a:defRPr cap="all" baseline="0">
                <a:latin typeface="Bryant Pro Regular" panose="020B0503040000020003" pitchFamily="34" charset="0"/>
              </a:defRPr>
            </a:lvl1pPr>
          </a:lstStyle>
          <a:p>
            <a:r>
              <a:rPr lang="en-NZ" smtClean="0"/>
              <a:t>FY16 EARNINGS UPDATE</a:t>
            </a:r>
            <a:endParaRPr lang="en-NZ"/>
          </a:p>
        </p:txBody>
      </p:sp>
      <p:sp>
        <p:nvSpPr>
          <p:cNvPr id="6" name="Slide Number Placeholder 5"/>
          <p:cNvSpPr>
            <a:spLocks noGrp="1"/>
          </p:cNvSpPr>
          <p:nvPr>
            <p:ph type="sldNum" sz="quarter" idx="12"/>
          </p:nvPr>
        </p:nvSpPr>
        <p:spPr/>
        <p:txBody>
          <a:bodyPr/>
          <a:lstStyle>
            <a:lvl1pPr>
              <a:defRPr cap="all" baseline="0">
                <a:latin typeface="Bryant Pro Regular" panose="020B0503040000020003" pitchFamily="34" charset="0"/>
              </a:defRPr>
            </a:lvl1pPr>
          </a:lstStyle>
          <a:p>
            <a:fld id="{5C94899E-CF62-4977-A821-A9D4BBFE4097}" type="slidenum">
              <a:rPr lang="en-NZ" smtClean="0"/>
              <a:pPr/>
              <a:t>‹#›</a:t>
            </a:fld>
            <a:endParaRPr lang="en-NZ"/>
          </a:p>
        </p:txBody>
      </p:sp>
      <p:sp>
        <p:nvSpPr>
          <p:cNvPr id="7" name="TextBox 6"/>
          <p:cNvSpPr txBox="1"/>
          <p:nvPr/>
        </p:nvSpPr>
        <p:spPr>
          <a:xfrm>
            <a:off x="1102784" y="6435726"/>
            <a:ext cx="2072216" cy="250771"/>
          </a:xfrm>
          <a:prstGeom prst="rect">
            <a:avLst/>
          </a:prstGeom>
          <a:noFill/>
        </p:spPr>
        <p:txBody>
          <a:bodyPr lIns="85721" tIns="42861" rIns="85721" bIns="42861">
            <a:spAutoFit/>
          </a:bodyPr>
          <a:lstStyle/>
          <a:p>
            <a:pPr>
              <a:defRPr/>
            </a:pPr>
            <a:r>
              <a:rPr lang="en-US" sz="1067" cap="all" baseline="0" dirty="0">
                <a:solidFill>
                  <a:srgbClr val="6C6F70"/>
                </a:solidFill>
                <a:latin typeface="Bryant Pro Regular" panose="020B0503040000020003" pitchFamily="34" charset="0"/>
                <a:ea typeface="ヒラギノ角ゴ ProN W3" charset="-128"/>
                <a:cs typeface="+mn-cs"/>
                <a:sym typeface="Gill Sans" charset="0"/>
              </a:rPr>
              <a:t>© Synlait </a:t>
            </a:r>
            <a:r>
              <a:rPr lang="en-US" sz="1067" cap="all" baseline="0" dirty="0" smtClean="0">
                <a:solidFill>
                  <a:srgbClr val="6C6F70"/>
                </a:solidFill>
                <a:latin typeface="Bryant Pro Regular" panose="020B0503040000020003" pitchFamily="34" charset="0"/>
                <a:ea typeface="ヒラギノ角ゴ ProN W3" charset="-128"/>
                <a:cs typeface="+mn-cs"/>
                <a:sym typeface="Gill Sans" charset="0"/>
              </a:rPr>
              <a:t>2016</a:t>
            </a:r>
            <a:endParaRPr lang="en-US" sz="1067" cap="all" baseline="0" dirty="0">
              <a:solidFill>
                <a:srgbClr val="6C6F70"/>
              </a:solidFill>
              <a:latin typeface="Bryant Pro Regular" panose="020B0503040000020003"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46148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p:bg>
      <p:bgPr>
        <a:solidFill>
          <a:srgbClr val="6C6F70"/>
        </a:solidFill>
        <a:effectLst/>
      </p:bgPr>
    </p:bg>
    <p:spTree>
      <p:nvGrpSpPr>
        <p:cNvPr id="1" name=""/>
        <p:cNvGrpSpPr/>
        <p:nvPr/>
      </p:nvGrpSpPr>
      <p:grpSpPr>
        <a:xfrm>
          <a:off x="0" y="0"/>
          <a:ext cx="0" cy="0"/>
          <a:chOff x="0" y="0"/>
          <a:chExt cx="0" cy="0"/>
        </a:xfrm>
      </p:grpSpPr>
      <p:cxnSp>
        <p:nvCxnSpPr>
          <p:cNvPr id="3" name="Straight Connector 6"/>
          <p:cNvCxnSpPr>
            <a:cxnSpLocks noChangeShapeType="1"/>
          </p:cNvCxnSpPr>
          <p:nvPr/>
        </p:nvCxnSpPr>
        <p:spPr bwMode="auto">
          <a:xfrm>
            <a:off x="1181102" y="452439"/>
            <a:ext cx="9836151" cy="0"/>
          </a:xfrm>
          <a:prstGeom prst="line">
            <a:avLst/>
          </a:prstGeom>
          <a:noFill/>
          <a:ln w="12700">
            <a:solidFill>
              <a:schemeClr val="bg1"/>
            </a:solidFill>
            <a:round/>
            <a:headEnd/>
            <a:tailEnd/>
          </a:ln>
        </p:spPr>
      </p:cxnSp>
      <p:cxnSp>
        <p:nvCxnSpPr>
          <p:cNvPr id="4" name="Straight Connector 7"/>
          <p:cNvCxnSpPr>
            <a:cxnSpLocks noChangeShapeType="1"/>
          </p:cNvCxnSpPr>
          <p:nvPr/>
        </p:nvCxnSpPr>
        <p:spPr bwMode="auto">
          <a:xfrm>
            <a:off x="1181102" y="6405564"/>
            <a:ext cx="9836151" cy="1587"/>
          </a:xfrm>
          <a:prstGeom prst="line">
            <a:avLst/>
          </a:prstGeom>
          <a:noFill/>
          <a:ln w="12700">
            <a:solidFill>
              <a:schemeClr val="bg1"/>
            </a:solidFill>
            <a:round/>
            <a:headEnd/>
            <a:tailEnd/>
          </a:ln>
        </p:spPr>
      </p:cxnSp>
      <p:sp>
        <p:nvSpPr>
          <p:cNvPr id="5" name="TextBox 4"/>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chemeClr val="bg1"/>
                </a:solidFill>
                <a:latin typeface="Arial" pitchFamily="34" charset="0"/>
                <a:ea typeface="ヒラギノ角ゴ ProN W3" charset="-128"/>
                <a:cs typeface="+mn-cs"/>
                <a:sym typeface="Gill Sans" charset="0"/>
              </a:rPr>
              <a:t>© </a:t>
            </a:r>
            <a:r>
              <a:rPr lang="en-US" sz="1067" dirty="0" err="1">
                <a:solidFill>
                  <a:schemeClr val="bg1"/>
                </a:solidFill>
                <a:latin typeface="Arial" pitchFamily="34" charset="0"/>
                <a:ea typeface="ヒラギノ角ゴ ProN W3" charset="-128"/>
                <a:cs typeface="+mn-cs"/>
                <a:sym typeface="Gill Sans" charset="0"/>
              </a:rPr>
              <a:t>Synlait</a:t>
            </a:r>
            <a:r>
              <a:rPr lang="en-US" sz="1067" dirty="0">
                <a:solidFill>
                  <a:schemeClr val="bg1"/>
                </a:solidFill>
                <a:latin typeface="Arial" pitchFamily="34" charset="0"/>
                <a:ea typeface="ヒラギノ角ゴ ProN W3" charset="-128"/>
                <a:cs typeface="+mn-cs"/>
                <a:sym typeface="Gill Sans" charset="0"/>
              </a:rPr>
              <a:t> </a:t>
            </a:r>
            <a:r>
              <a:rPr lang="en-US" sz="1067" dirty="0" smtClean="0">
                <a:solidFill>
                  <a:schemeClr val="bg1"/>
                </a:solidFill>
                <a:latin typeface="Arial" pitchFamily="34" charset="0"/>
                <a:ea typeface="ヒラギノ角ゴ ProN W3" charset="-128"/>
                <a:cs typeface="+mn-cs"/>
                <a:sym typeface="Gill Sans" charset="0"/>
              </a:rPr>
              <a:t>2015</a:t>
            </a:r>
            <a:endParaRPr lang="en-US" sz="1067" dirty="0">
              <a:solidFill>
                <a:schemeClr val="bg1"/>
              </a:solidFill>
              <a:latin typeface="Arial" pitchFamily="34" charset="0"/>
              <a:ea typeface="ヒラギノ角ゴ ProN W3" charset="-128"/>
              <a:cs typeface="+mn-cs"/>
              <a:sym typeface="Gill Sans" charset="0"/>
            </a:endParaRPr>
          </a:p>
        </p:txBody>
      </p:sp>
      <p:sp>
        <p:nvSpPr>
          <p:cNvPr id="2" name="Title 1"/>
          <p:cNvSpPr>
            <a:spLocks noGrp="1"/>
          </p:cNvSpPr>
          <p:nvPr>
            <p:ph type="title"/>
          </p:nvPr>
        </p:nvSpPr>
        <p:spPr>
          <a:xfrm>
            <a:off x="1083229" y="1643639"/>
            <a:ext cx="10005715" cy="2428300"/>
          </a:xfrm>
          <a:prstGeom prst="rect">
            <a:avLst/>
          </a:prstGeom>
        </p:spPr>
        <p:txBody>
          <a:bodyPr/>
          <a:lstStyle>
            <a:lvl1pPr algn="l">
              <a:lnSpc>
                <a:spcPts val="4781"/>
              </a:lnSpc>
              <a:defRPr sz="4267" b="0"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372256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Slide">
    <p:bg>
      <p:bgPr>
        <a:solidFill>
          <a:srgbClr val="5BC6E8"/>
        </a:solidFill>
        <a:effectLst/>
      </p:bgPr>
    </p:bg>
    <p:spTree>
      <p:nvGrpSpPr>
        <p:cNvPr id="1" name=""/>
        <p:cNvGrpSpPr/>
        <p:nvPr/>
      </p:nvGrpSpPr>
      <p:grpSpPr>
        <a:xfrm>
          <a:off x="0" y="0"/>
          <a:ext cx="0" cy="0"/>
          <a:chOff x="0" y="0"/>
          <a:chExt cx="0" cy="0"/>
        </a:xfrm>
      </p:grpSpPr>
      <p:cxnSp>
        <p:nvCxnSpPr>
          <p:cNvPr id="3" name="Straight Connector 6"/>
          <p:cNvCxnSpPr>
            <a:cxnSpLocks noChangeShapeType="1"/>
          </p:cNvCxnSpPr>
          <p:nvPr/>
        </p:nvCxnSpPr>
        <p:spPr bwMode="auto">
          <a:xfrm>
            <a:off x="1181102" y="452439"/>
            <a:ext cx="9836151" cy="0"/>
          </a:xfrm>
          <a:prstGeom prst="line">
            <a:avLst/>
          </a:prstGeom>
          <a:noFill/>
          <a:ln w="12700">
            <a:solidFill>
              <a:schemeClr val="bg1"/>
            </a:solidFill>
            <a:round/>
            <a:headEnd/>
            <a:tailEnd/>
          </a:ln>
        </p:spPr>
      </p:cxnSp>
      <p:cxnSp>
        <p:nvCxnSpPr>
          <p:cNvPr id="4" name="Straight Connector 7"/>
          <p:cNvCxnSpPr>
            <a:cxnSpLocks noChangeShapeType="1"/>
          </p:cNvCxnSpPr>
          <p:nvPr/>
        </p:nvCxnSpPr>
        <p:spPr bwMode="auto">
          <a:xfrm>
            <a:off x="1181102" y="6405564"/>
            <a:ext cx="9836151" cy="1587"/>
          </a:xfrm>
          <a:prstGeom prst="line">
            <a:avLst/>
          </a:prstGeom>
          <a:noFill/>
          <a:ln w="12700">
            <a:solidFill>
              <a:schemeClr val="bg1"/>
            </a:solidFill>
            <a:round/>
            <a:headEnd/>
            <a:tailEnd/>
          </a:ln>
        </p:spPr>
      </p:cxnSp>
      <p:sp>
        <p:nvSpPr>
          <p:cNvPr id="2" name="Title 1"/>
          <p:cNvSpPr>
            <a:spLocks noGrp="1"/>
          </p:cNvSpPr>
          <p:nvPr>
            <p:ph type="title"/>
          </p:nvPr>
        </p:nvSpPr>
        <p:spPr>
          <a:xfrm>
            <a:off x="1083229" y="1643639"/>
            <a:ext cx="10005715" cy="2428300"/>
          </a:xfrm>
          <a:prstGeom prst="rect">
            <a:avLst/>
          </a:prstGeom>
        </p:spPr>
        <p:txBody>
          <a:bodyPr/>
          <a:lstStyle>
            <a:lvl1pPr algn="l">
              <a:lnSpc>
                <a:spcPts val="4781"/>
              </a:lnSpc>
              <a:defRPr sz="4267" b="0" cap="all">
                <a:solidFill>
                  <a:schemeClr val="bg1"/>
                </a:solidFill>
                <a:latin typeface="Bryant Pro Regular" panose="020B0503040000020003" pitchFamily="34" charset="0"/>
              </a:defRPr>
            </a:lvl1pPr>
          </a:lstStyle>
          <a:p>
            <a:r>
              <a:rPr lang="en-US" smtClean="0"/>
              <a:t>Click to edit Master title style</a:t>
            </a:r>
            <a:endParaRPr lang="en-US" dirty="0"/>
          </a:p>
        </p:txBody>
      </p:sp>
      <p:sp>
        <p:nvSpPr>
          <p:cNvPr id="6" name="Footer Placeholder 4"/>
          <p:cNvSpPr>
            <a:spLocks noGrp="1"/>
          </p:cNvSpPr>
          <p:nvPr>
            <p:ph type="ftr" sz="quarter" idx="11"/>
          </p:nvPr>
        </p:nvSpPr>
        <p:spPr>
          <a:xfrm>
            <a:off x="4165600" y="6356351"/>
            <a:ext cx="3860800" cy="365125"/>
          </a:xfrm>
        </p:spPr>
        <p:txBody>
          <a:bodyPr/>
          <a:lstStyle>
            <a:lvl1pPr>
              <a:defRPr cap="all" baseline="0">
                <a:solidFill>
                  <a:schemeClr val="bg1"/>
                </a:solidFill>
                <a:latin typeface="Bryant Pro Regular" panose="020B0503040000020003" pitchFamily="34" charset="0"/>
              </a:defRPr>
            </a:lvl1pPr>
          </a:lstStyle>
          <a:p>
            <a:r>
              <a:rPr lang="en-NZ" smtClean="0"/>
              <a:t>FY16 EARNINGS UPDATE</a:t>
            </a:r>
            <a:endParaRPr lang="en-NZ"/>
          </a:p>
        </p:txBody>
      </p:sp>
      <p:sp>
        <p:nvSpPr>
          <p:cNvPr id="7" name="Slide Number Placeholder 5"/>
          <p:cNvSpPr>
            <a:spLocks noGrp="1"/>
          </p:cNvSpPr>
          <p:nvPr>
            <p:ph type="sldNum" sz="quarter" idx="12"/>
          </p:nvPr>
        </p:nvSpPr>
        <p:spPr>
          <a:xfrm>
            <a:off x="8304245" y="6356351"/>
            <a:ext cx="2844800" cy="365125"/>
          </a:xfrm>
        </p:spPr>
        <p:txBody>
          <a:bodyPr/>
          <a:lstStyle>
            <a:lvl1pPr>
              <a:defRPr cap="all" baseline="0">
                <a:solidFill>
                  <a:schemeClr val="bg1"/>
                </a:solidFill>
                <a:latin typeface="Bryant Pro Regular" panose="020B0503040000020003" pitchFamily="34" charset="0"/>
              </a:defRPr>
            </a:lvl1pPr>
          </a:lstStyle>
          <a:p>
            <a:fld id="{5C94899E-CF62-4977-A821-A9D4BBFE4097}" type="slidenum">
              <a:rPr lang="en-NZ" smtClean="0"/>
              <a:pPr/>
              <a:t>‹#›</a:t>
            </a:fld>
            <a:endParaRPr lang="en-NZ"/>
          </a:p>
        </p:txBody>
      </p:sp>
      <p:sp>
        <p:nvSpPr>
          <p:cNvPr id="8" name="TextBox 7"/>
          <p:cNvSpPr txBox="1"/>
          <p:nvPr userDrawn="1"/>
        </p:nvSpPr>
        <p:spPr>
          <a:xfrm>
            <a:off x="1102784" y="6435726"/>
            <a:ext cx="2072216" cy="250771"/>
          </a:xfrm>
          <a:prstGeom prst="rect">
            <a:avLst/>
          </a:prstGeom>
          <a:noFill/>
        </p:spPr>
        <p:txBody>
          <a:bodyPr lIns="85721" tIns="42861" rIns="85721" bIns="42861">
            <a:spAutoFit/>
          </a:bodyPr>
          <a:lstStyle/>
          <a:p>
            <a:pPr>
              <a:defRPr/>
            </a:pPr>
            <a:r>
              <a:rPr lang="en-US" sz="1067" cap="all" baseline="0" dirty="0">
                <a:solidFill>
                  <a:schemeClr val="bg1"/>
                </a:solidFill>
                <a:latin typeface="Bryant Pro Regular" panose="020B0503040000020003" pitchFamily="34" charset="0"/>
                <a:ea typeface="ヒラギノ角ゴ ProN W3" charset="-128"/>
                <a:cs typeface="+mn-cs"/>
                <a:sym typeface="Gill Sans" charset="0"/>
              </a:rPr>
              <a:t>© Synlait </a:t>
            </a:r>
            <a:r>
              <a:rPr lang="en-US" sz="1067" cap="all" baseline="0" dirty="0" smtClean="0">
                <a:solidFill>
                  <a:schemeClr val="bg1"/>
                </a:solidFill>
                <a:latin typeface="Bryant Pro Regular" panose="020B0503040000020003" pitchFamily="34" charset="0"/>
                <a:ea typeface="ヒラギノ角ゴ ProN W3" charset="-128"/>
                <a:cs typeface="+mn-cs"/>
                <a:sym typeface="Gill Sans" charset="0"/>
              </a:rPr>
              <a:t>2016</a:t>
            </a:r>
            <a:endParaRPr lang="en-US" sz="1067" cap="all" baseline="0" dirty="0">
              <a:solidFill>
                <a:schemeClr val="bg1"/>
              </a:solidFill>
              <a:latin typeface="Bryant Pro Regular" panose="020B0503040000020003"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9232208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3446" y="274639"/>
            <a:ext cx="9985109" cy="1143000"/>
          </a:xfrm>
        </p:spPr>
        <p:txBody>
          <a:bodyPr/>
          <a:lstStyle>
            <a:lvl1pPr>
              <a:defRPr>
                <a:latin typeface="Bryant Pro Regular" panose="020B0503040000020003" pitchFamily="34" charset="0"/>
              </a:defRPr>
            </a:lvl1pPr>
          </a:lstStyle>
          <a:p>
            <a:r>
              <a:rPr lang="en-US" smtClean="0"/>
              <a:t>Click to edit Master title style</a:t>
            </a:r>
            <a:endParaRPr lang="en-NZ" dirty="0"/>
          </a:p>
        </p:txBody>
      </p:sp>
      <p:sp>
        <p:nvSpPr>
          <p:cNvPr id="3" name="Content Placeholder 2"/>
          <p:cNvSpPr>
            <a:spLocks noGrp="1"/>
          </p:cNvSpPr>
          <p:nvPr>
            <p:ph sz="half" idx="1"/>
          </p:nvPr>
        </p:nvSpPr>
        <p:spPr>
          <a:xfrm>
            <a:off x="1103445" y="1600201"/>
            <a:ext cx="4890955" cy="4525963"/>
          </a:xfrm>
        </p:spPr>
        <p:txBody>
          <a:bodyPr>
            <a:normAutofit/>
          </a:bodyPr>
          <a:lstStyle>
            <a:lvl1pPr>
              <a:defRPr sz="2400">
                <a:latin typeface="Glypha LT Std" panose="02060503030505020204" pitchFamily="18" charset="0"/>
              </a:defRPr>
            </a:lvl1pPr>
            <a:lvl2pPr>
              <a:defRPr sz="2000">
                <a:latin typeface="Glypha LT Std" panose="02060503030505020204" pitchFamily="18" charset="0"/>
              </a:defRPr>
            </a:lvl2pPr>
            <a:lvl3pPr>
              <a:defRPr sz="2000">
                <a:latin typeface="Glypha LT Std" panose="02060503030505020204" pitchFamily="18" charset="0"/>
              </a:defRPr>
            </a:lvl3pPr>
            <a:lvl4pPr>
              <a:defRPr sz="1800">
                <a:latin typeface="Glypha LT Std" panose="02060503030505020204" pitchFamily="18" charset="0"/>
              </a:defRPr>
            </a:lvl4pPr>
            <a:lvl5pPr>
              <a:defRPr sz="1800">
                <a:latin typeface="Glypha LT Std" panose="02060503030505020204" pitchFamily="18" charset="0"/>
              </a:defRPr>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6197600" y="1600201"/>
            <a:ext cx="4794944" cy="4525963"/>
          </a:xfrm>
        </p:spPr>
        <p:txBody>
          <a:bodyPr>
            <a:normAutofit/>
          </a:bodyPr>
          <a:lstStyle>
            <a:lvl1pPr>
              <a:defRPr sz="2400">
                <a:latin typeface="Glypha LT Std" panose="02060503030505020204" pitchFamily="18" charset="0"/>
              </a:defRPr>
            </a:lvl1pPr>
            <a:lvl2pPr>
              <a:defRPr sz="2000">
                <a:latin typeface="Glypha LT Std" panose="02060503030505020204" pitchFamily="18" charset="0"/>
              </a:defRPr>
            </a:lvl2pPr>
            <a:lvl3pPr>
              <a:defRPr sz="2000">
                <a:latin typeface="Glypha LT Std" panose="02060503030505020204" pitchFamily="18" charset="0"/>
              </a:defRPr>
            </a:lvl3pPr>
            <a:lvl4pPr>
              <a:defRPr sz="1800">
                <a:latin typeface="Glypha LT Std" panose="02060503030505020204" pitchFamily="18" charset="0"/>
              </a:defRPr>
            </a:lvl4pPr>
            <a:lvl5pPr>
              <a:defRPr sz="1800">
                <a:latin typeface="Glypha LT Std" panose="02060503030505020204" pitchFamily="18" charset="0"/>
              </a:defRPr>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11"/>
          </p:nvPr>
        </p:nvSpPr>
        <p:spPr/>
        <p:txBody>
          <a:bodyPr/>
          <a:lstStyle>
            <a:lvl1pPr>
              <a:defRPr>
                <a:latin typeface="Bryant Pro Regular" panose="020B0503040000020003" pitchFamily="34" charset="0"/>
              </a:defRPr>
            </a:lvl1pPr>
          </a:lstStyle>
          <a:p>
            <a:r>
              <a:rPr lang="en-NZ" smtClean="0"/>
              <a:t>FY16 EARNINGS UPDATE</a:t>
            </a:r>
            <a:endParaRPr lang="en-NZ"/>
          </a:p>
        </p:txBody>
      </p:sp>
      <p:sp>
        <p:nvSpPr>
          <p:cNvPr id="7" name="Slide Number Placeholder 6"/>
          <p:cNvSpPr>
            <a:spLocks noGrp="1"/>
          </p:cNvSpPr>
          <p:nvPr>
            <p:ph type="sldNum" sz="quarter" idx="12"/>
          </p:nvPr>
        </p:nvSpPr>
        <p:spPr/>
        <p:txBody>
          <a:bodyPr/>
          <a:lstStyle>
            <a:lvl1pPr>
              <a:defRPr>
                <a:latin typeface="Bryant Pro Regular" panose="020B0503040000020003" pitchFamily="34" charset="0"/>
              </a:defRPr>
            </a:lvl1pPr>
          </a:lstStyle>
          <a:p>
            <a:fld id="{5C94899E-CF62-4977-A821-A9D4BBFE4097}" type="slidenum">
              <a:rPr lang="en-NZ" smtClean="0"/>
              <a:pPr/>
              <a:t>‹#›</a:t>
            </a:fld>
            <a:endParaRPr lang="en-NZ"/>
          </a:p>
        </p:txBody>
      </p:sp>
      <p:sp>
        <p:nvSpPr>
          <p:cNvPr id="8" name="TextBox 7"/>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Bryant Pro Regular" panose="020B0503040000020003" pitchFamily="34" charset="0"/>
                <a:ea typeface="ヒラギノ角ゴ ProN W3" charset="-128"/>
                <a:cs typeface="+mn-cs"/>
                <a:sym typeface="Gill Sans" charset="0"/>
              </a:rPr>
              <a:t>© </a:t>
            </a:r>
            <a:r>
              <a:rPr lang="en-US" sz="1067" dirty="0" smtClean="0">
                <a:solidFill>
                  <a:srgbClr val="6C6F70"/>
                </a:solidFill>
                <a:latin typeface="Bryant Pro Regular" panose="020B0503040000020003" pitchFamily="34" charset="0"/>
                <a:ea typeface="ヒラギノ角ゴ ProN W3" charset="-128"/>
                <a:cs typeface="+mn-cs"/>
                <a:sym typeface="Gill Sans" charset="0"/>
              </a:rPr>
              <a:t>SYNLAIT 2016</a:t>
            </a:r>
            <a:endParaRPr lang="en-US" sz="1067" dirty="0">
              <a:solidFill>
                <a:srgbClr val="6C6F70"/>
              </a:solidFill>
              <a:latin typeface="Bryant Pro Regular" panose="020B0503040000020003"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352051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NZ"/>
          </a:p>
        </p:txBody>
      </p:sp>
      <p:sp>
        <p:nvSpPr>
          <p:cNvPr id="4" name="Footer Placeholder 3"/>
          <p:cNvSpPr>
            <a:spLocks noGrp="1"/>
          </p:cNvSpPr>
          <p:nvPr>
            <p:ph type="ftr" sz="quarter" idx="11"/>
          </p:nvPr>
        </p:nvSpPr>
        <p:spPr/>
        <p:txBody>
          <a:bodyPr/>
          <a:lstStyle/>
          <a:p>
            <a:r>
              <a:rPr lang="en-NZ" smtClean="0"/>
              <a:t>FY16 EARNINGS UPDATE</a:t>
            </a:r>
            <a:endParaRPr lang="en-NZ"/>
          </a:p>
        </p:txBody>
      </p:sp>
      <p:sp>
        <p:nvSpPr>
          <p:cNvPr id="5" name="Slide Number Placeholder 4"/>
          <p:cNvSpPr>
            <a:spLocks noGrp="1"/>
          </p:cNvSpPr>
          <p:nvPr>
            <p:ph type="sldNum" sz="quarter" idx="12"/>
          </p:nvPr>
        </p:nvSpPr>
        <p:spPr/>
        <p:txBody>
          <a:bodyPr/>
          <a:lstStyle/>
          <a:p>
            <a:fld id="{5C94899E-CF62-4977-A821-A9D4BBFE4097}" type="slidenum">
              <a:rPr lang="en-NZ" smtClean="0"/>
              <a:t>‹#›</a:t>
            </a:fld>
            <a:endParaRPr lang="en-NZ"/>
          </a:p>
        </p:txBody>
      </p:sp>
      <p:sp>
        <p:nvSpPr>
          <p:cNvPr id="6" name="TextBox 5"/>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Arial" pitchFamily="34" charset="0"/>
                <a:ea typeface="ヒラギノ角ゴ ProN W3" charset="-128"/>
                <a:cs typeface="+mn-cs"/>
                <a:sym typeface="Gill Sans" charset="0"/>
              </a:rPr>
              <a:t>© Synlait </a:t>
            </a:r>
            <a:r>
              <a:rPr lang="en-US" sz="1067" dirty="0" smtClean="0">
                <a:solidFill>
                  <a:srgbClr val="6C6F70"/>
                </a:solidFill>
                <a:latin typeface="Arial" pitchFamily="34" charset="0"/>
                <a:ea typeface="ヒラギノ角ゴ ProN W3" charset="-128"/>
                <a:cs typeface="+mn-cs"/>
                <a:sym typeface="Gill Sans" charset="0"/>
              </a:rPr>
              <a:t>2016</a:t>
            </a:r>
            <a:endParaRPr lang="en-US" sz="1067" dirty="0">
              <a:solidFill>
                <a:srgbClr val="6C6F70"/>
              </a:solidFill>
              <a:latin typeface="Arial"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220967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amp;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4" name="Footer Placeholder 3"/>
          <p:cNvSpPr>
            <a:spLocks noGrp="1"/>
          </p:cNvSpPr>
          <p:nvPr>
            <p:ph type="ftr" sz="quarter" idx="11"/>
          </p:nvPr>
        </p:nvSpPr>
        <p:spPr/>
        <p:txBody>
          <a:bodyPr/>
          <a:lstStyle/>
          <a:p>
            <a:r>
              <a:rPr lang="en-NZ" smtClean="0"/>
              <a:t>FY16 EARNINGS UPDATE</a:t>
            </a:r>
            <a:endParaRPr lang="en-NZ"/>
          </a:p>
        </p:txBody>
      </p:sp>
      <p:sp>
        <p:nvSpPr>
          <p:cNvPr id="5" name="Slide Number Placeholder 4"/>
          <p:cNvSpPr>
            <a:spLocks noGrp="1"/>
          </p:cNvSpPr>
          <p:nvPr>
            <p:ph type="sldNum" sz="quarter" idx="12"/>
          </p:nvPr>
        </p:nvSpPr>
        <p:spPr/>
        <p:txBody>
          <a:bodyPr/>
          <a:lstStyle/>
          <a:p>
            <a:fld id="{5C94899E-CF62-4977-A821-A9D4BBFE4097}" type="slidenum">
              <a:rPr lang="en-NZ" smtClean="0"/>
              <a:t>‹#›</a:t>
            </a:fld>
            <a:endParaRPr lang="en-NZ"/>
          </a:p>
        </p:txBody>
      </p:sp>
      <p:sp>
        <p:nvSpPr>
          <p:cNvPr id="7" name="Chart Placeholder 6"/>
          <p:cNvSpPr>
            <a:spLocks noGrp="1"/>
          </p:cNvSpPr>
          <p:nvPr>
            <p:ph type="chart" sz="quarter" idx="13"/>
          </p:nvPr>
        </p:nvSpPr>
        <p:spPr>
          <a:xfrm>
            <a:off x="1102784" y="1604433"/>
            <a:ext cx="9889067" cy="4607984"/>
          </a:xfrm>
        </p:spPr>
        <p:txBody>
          <a:bodyPr/>
          <a:lstStyle/>
          <a:p>
            <a:r>
              <a:rPr lang="en-US" smtClean="0"/>
              <a:t>Click icon to add chart</a:t>
            </a:r>
            <a:endParaRPr lang="en-NZ" dirty="0"/>
          </a:p>
        </p:txBody>
      </p:sp>
      <p:sp>
        <p:nvSpPr>
          <p:cNvPr id="6" name="TextBox 5"/>
          <p:cNvSpPr txBox="1"/>
          <p:nvPr/>
        </p:nvSpPr>
        <p:spPr>
          <a:xfrm>
            <a:off x="1102784" y="6435726"/>
            <a:ext cx="2072216" cy="250771"/>
          </a:xfrm>
          <a:prstGeom prst="rect">
            <a:avLst/>
          </a:prstGeom>
          <a:noFill/>
        </p:spPr>
        <p:txBody>
          <a:bodyPr lIns="85721" tIns="42861" rIns="85721" bIns="42861">
            <a:spAutoFit/>
          </a:bodyPr>
          <a:lstStyle/>
          <a:p>
            <a:pPr>
              <a:defRPr/>
            </a:pPr>
            <a:r>
              <a:rPr lang="en-US" sz="1067" dirty="0">
                <a:solidFill>
                  <a:srgbClr val="6C6F70"/>
                </a:solidFill>
                <a:latin typeface="Arial" pitchFamily="34" charset="0"/>
                <a:ea typeface="ヒラギノ角ゴ ProN W3" charset="-128"/>
                <a:cs typeface="+mn-cs"/>
                <a:sym typeface="Gill Sans" charset="0"/>
              </a:rPr>
              <a:t>© </a:t>
            </a:r>
            <a:r>
              <a:rPr lang="en-US" sz="1067" dirty="0" err="1">
                <a:solidFill>
                  <a:srgbClr val="6C6F70"/>
                </a:solidFill>
                <a:latin typeface="Arial" pitchFamily="34" charset="0"/>
                <a:ea typeface="ヒラギノ角ゴ ProN W3" charset="-128"/>
                <a:cs typeface="+mn-cs"/>
                <a:sym typeface="Gill Sans" charset="0"/>
              </a:rPr>
              <a:t>Synlait</a:t>
            </a:r>
            <a:r>
              <a:rPr lang="en-US" sz="1067" dirty="0">
                <a:solidFill>
                  <a:srgbClr val="6C6F70"/>
                </a:solidFill>
                <a:latin typeface="Arial" pitchFamily="34" charset="0"/>
                <a:ea typeface="ヒラギノ角ゴ ProN W3" charset="-128"/>
                <a:cs typeface="+mn-cs"/>
                <a:sym typeface="Gill Sans" charset="0"/>
              </a:rPr>
              <a:t> </a:t>
            </a:r>
            <a:r>
              <a:rPr lang="en-US" sz="1067" dirty="0" smtClean="0">
                <a:solidFill>
                  <a:srgbClr val="6C6F70"/>
                </a:solidFill>
                <a:latin typeface="Arial" pitchFamily="34" charset="0"/>
                <a:ea typeface="ヒラギノ角ゴ ProN W3" charset="-128"/>
                <a:cs typeface="+mn-cs"/>
                <a:sym typeface="Gill Sans" charset="0"/>
              </a:rPr>
              <a:t>2015</a:t>
            </a:r>
            <a:endParaRPr lang="en-US" sz="1067" dirty="0">
              <a:solidFill>
                <a:srgbClr val="6C6F70"/>
              </a:solidFill>
              <a:latin typeface="Arial" pitchFamily="34" charset="0"/>
              <a:ea typeface="ヒラギノ角ゴ ProN W3" charset="-128"/>
              <a:cs typeface="+mn-cs"/>
              <a:sym typeface="Gill Sans" charset="0"/>
            </a:endParaRPr>
          </a:p>
        </p:txBody>
      </p:sp>
    </p:spTree>
    <p:extLst>
      <p:ext uri="{BB962C8B-B14F-4D97-AF65-F5344CB8AC3E}">
        <p14:creationId xmlns:p14="http://schemas.microsoft.com/office/powerpoint/2010/main" val="102929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3445" y="274639"/>
            <a:ext cx="9889099" cy="1143000"/>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1103445" y="1600201"/>
            <a:ext cx="9889099"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lang="en-NZ" sz="1067" kern="1200" dirty="0">
                <a:solidFill>
                  <a:srgbClr val="6C6F70"/>
                </a:solidFill>
                <a:latin typeface="Arial" pitchFamily="34" charset="0"/>
                <a:ea typeface="ヒラギノ角ゴ ProN W3" charset="-128"/>
                <a:cs typeface="+mn-cs"/>
                <a:sym typeface="Gill Sans" charset="0"/>
              </a:defRPr>
            </a:lvl1pPr>
          </a:lstStyle>
          <a:p>
            <a:r>
              <a:rPr lang="en-NZ" smtClean="0"/>
              <a:t>FY16 EARNINGS UPDATE</a:t>
            </a:r>
            <a:endParaRPr lang="en-NZ"/>
          </a:p>
        </p:txBody>
      </p:sp>
      <p:sp>
        <p:nvSpPr>
          <p:cNvPr id="6" name="Slide Number Placeholder 5"/>
          <p:cNvSpPr>
            <a:spLocks noGrp="1"/>
          </p:cNvSpPr>
          <p:nvPr>
            <p:ph type="sldNum" sz="quarter" idx="4"/>
          </p:nvPr>
        </p:nvSpPr>
        <p:spPr>
          <a:xfrm>
            <a:off x="8304245" y="6356351"/>
            <a:ext cx="2844800" cy="365125"/>
          </a:xfrm>
          <a:prstGeom prst="rect">
            <a:avLst/>
          </a:prstGeom>
        </p:spPr>
        <p:txBody>
          <a:bodyPr vert="horz" lIns="91440" tIns="45720" rIns="91440" bIns="45720" rtlCol="0" anchor="ctr"/>
          <a:lstStyle>
            <a:lvl1pPr algn="r">
              <a:defRPr lang="en-NZ" sz="1067" kern="1200" smtClean="0">
                <a:solidFill>
                  <a:srgbClr val="6C6F70"/>
                </a:solidFill>
                <a:latin typeface="Arial" pitchFamily="34" charset="0"/>
                <a:ea typeface="ヒラギノ角ゴ ProN W3" charset="-128"/>
                <a:cs typeface="+mn-cs"/>
                <a:sym typeface="Gill Sans" charset="0"/>
              </a:defRPr>
            </a:lvl1pPr>
          </a:lstStyle>
          <a:p>
            <a:fld id="{5C94899E-CF62-4977-A821-A9D4BBFE4097}" type="slidenum">
              <a:rPr lang="en-NZ" smtClean="0"/>
              <a:t>‹#›</a:t>
            </a:fld>
            <a:endParaRPr lang="en-NZ"/>
          </a:p>
        </p:txBody>
      </p:sp>
      <p:cxnSp>
        <p:nvCxnSpPr>
          <p:cNvPr id="7" name="Straight Connector 5"/>
          <p:cNvCxnSpPr>
            <a:cxnSpLocks noChangeShapeType="1"/>
          </p:cNvCxnSpPr>
          <p:nvPr/>
        </p:nvCxnSpPr>
        <p:spPr bwMode="auto">
          <a:xfrm>
            <a:off x="1181102" y="452439"/>
            <a:ext cx="9836151" cy="0"/>
          </a:xfrm>
          <a:prstGeom prst="line">
            <a:avLst/>
          </a:prstGeom>
          <a:noFill/>
          <a:ln w="12700">
            <a:solidFill>
              <a:srgbClr val="5BC6E8"/>
            </a:solidFill>
            <a:round/>
            <a:headEnd/>
            <a:tailEnd/>
          </a:ln>
        </p:spPr>
      </p:cxnSp>
      <p:cxnSp>
        <p:nvCxnSpPr>
          <p:cNvPr id="8" name="Straight Connector 11"/>
          <p:cNvCxnSpPr>
            <a:cxnSpLocks noChangeShapeType="1"/>
          </p:cNvCxnSpPr>
          <p:nvPr/>
        </p:nvCxnSpPr>
        <p:spPr bwMode="auto">
          <a:xfrm>
            <a:off x="1181102" y="6405564"/>
            <a:ext cx="9836151" cy="1587"/>
          </a:xfrm>
          <a:prstGeom prst="line">
            <a:avLst/>
          </a:prstGeom>
          <a:noFill/>
          <a:ln w="12700">
            <a:solidFill>
              <a:srgbClr val="5BC6E8"/>
            </a:solidFill>
            <a:round/>
            <a:headEnd/>
            <a:tailEnd/>
          </a:ln>
        </p:spPr>
      </p:cxnSp>
    </p:spTree>
    <p:extLst>
      <p:ext uri="{BB962C8B-B14F-4D97-AF65-F5344CB8AC3E}">
        <p14:creationId xmlns:p14="http://schemas.microsoft.com/office/powerpoint/2010/main" val="52162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1219170" rtl="0" eaLnBrk="1" latinLnBrk="0" hangingPunct="1">
        <a:spcBef>
          <a:spcPct val="0"/>
        </a:spcBef>
        <a:buNone/>
        <a:defRPr sz="3467" kern="1200" cap="all" baseline="0">
          <a:solidFill>
            <a:schemeClr val="accent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3200" kern="1200">
          <a:solidFill>
            <a:srgbClr val="6C6F70"/>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667" kern="1200">
          <a:solidFill>
            <a:srgbClr val="6C6F70"/>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400" kern="1200">
          <a:solidFill>
            <a:srgbClr val="6C6F70"/>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6C6F70"/>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133" kern="1200">
          <a:solidFill>
            <a:srgbClr val="6C6F7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3445" y="274639"/>
            <a:ext cx="9889099" cy="1143000"/>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1103445" y="1600201"/>
            <a:ext cx="9889099"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lang="en-NZ" sz="1067" kern="1200" dirty="0">
                <a:solidFill>
                  <a:srgbClr val="6C6F70"/>
                </a:solidFill>
                <a:latin typeface="Arial" pitchFamily="34" charset="0"/>
                <a:ea typeface="ヒラギノ角ゴ ProN W3" charset="-128"/>
                <a:cs typeface="+mn-cs"/>
                <a:sym typeface="Gill Sans" charset="0"/>
              </a:defRPr>
            </a:lvl1pPr>
          </a:lstStyle>
          <a:p>
            <a:r>
              <a:rPr lang="en-NZ" smtClean="0"/>
              <a:t>FY16 EARNINGS UPDATE</a:t>
            </a:r>
            <a:endParaRPr lang="en-NZ"/>
          </a:p>
        </p:txBody>
      </p:sp>
      <p:sp>
        <p:nvSpPr>
          <p:cNvPr id="6" name="Slide Number Placeholder 5"/>
          <p:cNvSpPr>
            <a:spLocks noGrp="1"/>
          </p:cNvSpPr>
          <p:nvPr>
            <p:ph type="sldNum" sz="quarter" idx="4"/>
          </p:nvPr>
        </p:nvSpPr>
        <p:spPr>
          <a:xfrm>
            <a:off x="8304245" y="6356351"/>
            <a:ext cx="2844800" cy="365125"/>
          </a:xfrm>
          <a:prstGeom prst="rect">
            <a:avLst/>
          </a:prstGeom>
        </p:spPr>
        <p:txBody>
          <a:bodyPr vert="horz" lIns="91440" tIns="45720" rIns="91440" bIns="45720" rtlCol="0" anchor="ctr"/>
          <a:lstStyle>
            <a:lvl1pPr algn="r">
              <a:defRPr lang="en-NZ" sz="1067" kern="1200" smtClean="0">
                <a:solidFill>
                  <a:srgbClr val="6C6F70"/>
                </a:solidFill>
                <a:latin typeface="Arial" pitchFamily="34" charset="0"/>
                <a:ea typeface="ヒラギノ角ゴ ProN W3" charset="-128"/>
                <a:cs typeface="+mn-cs"/>
                <a:sym typeface="Gill Sans" charset="0"/>
              </a:defRPr>
            </a:lvl1pPr>
          </a:lstStyle>
          <a:p>
            <a:fld id="{27157AE5-565B-43EA-BA4D-CA7F692AA7EB}" type="slidenum">
              <a:rPr lang="en-NZ" smtClean="0"/>
              <a:pPr/>
              <a:t>‹#›</a:t>
            </a:fld>
            <a:endParaRPr lang="en-NZ" dirty="0"/>
          </a:p>
        </p:txBody>
      </p:sp>
      <p:cxnSp>
        <p:nvCxnSpPr>
          <p:cNvPr id="7" name="Straight Connector 5"/>
          <p:cNvCxnSpPr>
            <a:cxnSpLocks noChangeShapeType="1"/>
          </p:cNvCxnSpPr>
          <p:nvPr/>
        </p:nvCxnSpPr>
        <p:spPr bwMode="auto">
          <a:xfrm>
            <a:off x="1181102" y="452439"/>
            <a:ext cx="9836151" cy="0"/>
          </a:xfrm>
          <a:prstGeom prst="line">
            <a:avLst/>
          </a:prstGeom>
          <a:noFill/>
          <a:ln w="12700">
            <a:solidFill>
              <a:srgbClr val="5BC6E8"/>
            </a:solidFill>
            <a:round/>
            <a:headEnd/>
            <a:tailEnd/>
          </a:ln>
        </p:spPr>
      </p:cxnSp>
      <p:cxnSp>
        <p:nvCxnSpPr>
          <p:cNvPr id="8" name="Straight Connector 11"/>
          <p:cNvCxnSpPr>
            <a:cxnSpLocks noChangeShapeType="1"/>
          </p:cNvCxnSpPr>
          <p:nvPr/>
        </p:nvCxnSpPr>
        <p:spPr bwMode="auto">
          <a:xfrm>
            <a:off x="1181102" y="6405564"/>
            <a:ext cx="9836151" cy="1587"/>
          </a:xfrm>
          <a:prstGeom prst="line">
            <a:avLst/>
          </a:prstGeom>
          <a:noFill/>
          <a:ln w="12700">
            <a:solidFill>
              <a:srgbClr val="5BC6E8"/>
            </a:solidFill>
            <a:round/>
            <a:headEnd/>
            <a:tailEnd/>
          </a:ln>
        </p:spPr>
      </p:cxnSp>
    </p:spTree>
    <p:extLst>
      <p:ext uri="{BB962C8B-B14F-4D97-AF65-F5344CB8AC3E}">
        <p14:creationId xmlns:p14="http://schemas.microsoft.com/office/powerpoint/2010/main" val="1075784833"/>
      </p:ext>
    </p:extLst>
  </p:cSld>
  <p:clrMap bg1="lt1" tx1="dk1" bg2="lt2" tx2="dk2" accent1="accent1" accent2="accent2" accent3="accent3" accent4="accent4" accent5="accent5" accent6="accent6" hlink="hlink" folHlink="folHlink"/>
  <p:hf hdr="0" dt="0"/>
  <p:txStyles>
    <p:titleStyle>
      <a:lvl1pPr algn="l" defTabSz="1219170" rtl="0" eaLnBrk="1" latinLnBrk="0" hangingPunct="1">
        <a:spcBef>
          <a:spcPct val="0"/>
        </a:spcBef>
        <a:buNone/>
        <a:defRPr sz="3467" kern="1200" cap="all" baseline="0">
          <a:solidFill>
            <a:srgbClr val="6C6F70"/>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3200" kern="1200">
          <a:solidFill>
            <a:srgbClr val="6C6F70"/>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667" kern="1200">
          <a:solidFill>
            <a:srgbClr val="6C6F70"/>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400" kern="1200">
          <a:solidFill>
            <a:srgbClr val="6C6F70"/>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6C6F70"/>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133" kern="1200">
          <a:solidFill>
            <a:srgbClr val="6C6F7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file:///\\smlfile1\data\FINANCE\2016%20FINANCIAL%20YEAR\Corporate%20Finance\Investor%20Relations\Investor%20Presentations\Full%20Year\FY16%20FY%20Workings%20cb.xlsx!2.%20Volumes!%5bFY16%20FY%20Workings%20cb.xlsx%5d2.%20Volumes%20Chart%2017"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file:///\\smlfile1\data\FINANCE\2016%20FINANCIAL%20YEAR\Corporate%20Finance\Investor%20Relations\Investor%20Presentations\Full%20Year\FY16%20FY%20Workings%20cb.xlsx!2.%20Volumes!%5bFY16%20FY%20Workings%20cb.xlsx%5d2.%20Volumes%20Chart%2021"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file:///\\smlfile1\data\FINANCE\2016%20FINANCIAL%20YEAR\Corporate%20Finance\Investor%20Relations\Investor%20Presentations\Full%20Year\FY16%20FY%20Workings%20cb.xlsx!2.%20Volumes!%5bFY16%20FY%20Workings%20cb.xlsx%5d2.%20Volumes%20Chart%2019" TargetMode="Externa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file:///\\smlfile1\data\FINANCE\2016%20FINANCIAL%20YEAR\Corporate%20Finance\Investor%20Relations\Investor%20Presentations\Full%20Year\FY16%20FY%20Workings%20cb.xlsx!1.%20NPAT!%5bFY16%20FY%20Workings%20cb.xlsx%5d1.%20NPAT%20Chart%202"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file:///\\smlfile1\data\FINANCE\2016%20FINANCIAL%20YEAR\Corporate%20Finance\Investor%20Relations\Investor%20Presentations\Full%20Year\FY16%20FY%20Workings%20cb.xlsx!8.%20GP-MT!%5bFY16%20FY%20Workings%20cb.xlsx%5d8.%20GP-MT%20Chart%202"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file:///\\smlfile1\data\FINANCE\2016%20FINANCIAL%20YEAR\Corporate%20Finance\Investor%20Relations\Investor%20Presentations\Full%20Year\FY16%20FY%20Workings%20cb.xlsx!1.%20NPAT!%5bFY16%20FY%20Workings%20cb.xlsx%5d1.%20NPAT%20Chart%204"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hyperlink" Target="http://www.synlait.com/" TargetMode="External"/><Relationship Id="rId2" Type="http://schemas.openxmlformats.org/officeDocument/2006/relationships/hyperlink" Target="mailto:Daniel.Walraven@synlait.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smtClean="0">
                <a:latin typeface="Bryant Pro Regular" panose="020B0503040000020003" pitchFamily="34" charset="0"/>
              </a:rPr>
              <a:t>Fy16 earnings update</a:t>
            </a:r>
            <a:endParaRPr lang="en-NZ" dirty="0">
              <a:latin typeface="Bryant Pro Regular" panose="020B0503040000020003" pitchFamily="34" charset="0"/>
            </a:endParaRPr>
          </a:p>
        </p:txBody>
      </p:sp>
      <p:sp>
        <p:nvSpPr>
          <p:cNvPr id="3" name="Subtitle 2"/>
          <p:cNvSpPr>
            <a:spLocks noGrp="1"/>
          </p:cNvSpPr>
          <p:nvPr>
            <p:ph type="subTitle" idx="1"/>
          </p:nvPr>
        </p:nvSpPr>
        <p:spPr/>
        <p:txBody>
          <a:bodyPr/>
          <a:lstStyle/>
          <a:p>
            <a:r>
              <a:rPr lang="en-NZ" dirty="0" smtClean="0">
                <a:latin typeface="Glypha LT Std" panose="02060503030505020204" pitchFamily="18" charset="0"/>
              </a:rPr>
              <a:t>12 August 2016</a:t>
            </a:r>
            <a:endParaRPr lang="en-NZ" dirty="0">
              <a:latin typeface="Glypha LT Std" panose="0206050303050502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125" y="0"/>
            <a:ext cx="1278918" cy="1476376"/>
          </a:xfrm>
          <a:prstGeom prst="rect">
            <a:avLst/>
          </a:prstGeom>
        </p:spPr>
      </p:pic>
    </p:spTree>
    <p:extLst>
      <p:ext uri="{BB962C8B-B14F-4D97-AF65-F5344CB8AC3E}">
        <p14:creationId xmlns:p14="http://schemas.microsoft.com/office/powerpoint/2010/main" val="230094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Bryant Pro Regular" panose="020B0503040000020003" pitchFamily="34" charset="0"/>
              </a:rPr>
              <a:t>disclaimer</a:t>
            </a:r>
            <a:endParaRPr lang="en-NZ" dirty="0">
              <a:latin typeface="Bryant Pro Regular" panose="020B0503040000020003"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NZ" dirty="0">
                <a:latin typeface="Glypha LT Std" panose="02060503030505020204" pitchFamily="18" charset="0"/>
              </a:rPr>
              <a:t>This presentation contains projections or forward looking statements regarding a variety of items. Such projections or forward looking statements are based on current expectations, estimates and assumptions made by management of </a:t>
            </a:r>
            <a:r>
              <a:rPr lang="en-NZ" dirty="0" smtClean="0">
                <a:latin typeface="Glypha LT Std" panose="02060503030505020204" pitchFamily="18" charset="0"/>
              </a:rPr>
              <a:t>Synlait Milk Limited (SML) </a:t>
            </a:r>
            <a:r>
              <a:rPr lang="en-NZ" dirty="0">
                <a:latin typeface="Glypha LT Std" panose="02060503030505020204" pitchFamily="18" charset="0"/>
              </a:rPr>
              <a:t>and are subject to a number of risks, uncertainties and assumptions. There is no assurance that results contemplated in any projections and forward looking statements in this presentation will be realised. </a:t>
            </a:r>
          </a:p>
          <a:p>
            <a:endParaRPr lang="en-NZ" dirty="0">
              <a:latin typeface="Glypha LT Std" panose="02060503030505020204" pitchFamily="18" charset="0"/>
            </a:endParaRPr>
          </a:p>
          <a:p>
            <a:pPr marL="0" indent="0">
              <a:buNone/>
            </a:pPr>
            <a:r>
              <a:rPr lang="en-NZ" dirty="0">
                <a:latin typeface="Glypha LT Std" panose="02060503030505020204" pitchFamily="18" charset="0"/>
              </a:rPr>
              <a:t>Further, past performance information given in this presentation is given for illustration purposes only and should not be relied upon as (and is not) an indication of future performance. The forward-looking statements involve known and unknown risks, uncertainties and other factors that may cause SML’s actual results, performance or achievements to differ materially from any future results, performance or achievements expressed or implied by these forward-looking statements. None of SML, their advisers and related companies and affiliates including, in each case, their respective shareholders, directors, officers, employees, gives any representation, assurance or guarantee that the occurrence of the events expressed or implied in any forward looking statements in this presentation will actually occur. Investors are cautioned not to place undue reliance on this information. </a:t>
            </a:r>
          </a:p>
          <a:p>
            <a:endParaRPr lang="en-NZ" dirty="0">
              <a:latin typeface="Glypha LT Std" panose="02060503030505020204" pitchFamily="18" charset="0"/>
            </a:endParaRPr>
          </a:p>
          <a:p>
            <a:pPr marL="0" indent="0">
              <a:buNone/>
            </a:pPr>
            <a:r>
              <a:rPr lang="en-NZ" dirty="0">
                <a:latin typeface="Glypha LT Std" panose="02060503030505020204" pitchFamily="18" charset="0"/>
              </a:rPr>
              <a:t>Any financial information included in this presentation may include non-GAAP financial measures and information. Not all of the financial information (including any non-GAAP information) will have been prepared in accordance with, nor is it intended to comply with: (</a:t>
            </a:r>
            <a:r>
              <a:rPr lang="en-NZ" dirty="0" err="1">
                <a:latin typeface="Glypha LT Std" panose="02060503030505020204" pitchFamily="18" charset="0"/>
              </a:rPr>
              <a:t>i</a:t>
            </a:r>
            <a:r>
              <a:rPr lang="en-NZ" dirty="0">
                <a:latin typeface="Glypha LT Std" panose="02060503030505020204" pitchFamily="18" charset="0"/>
              </a:rPr>
              <a:t>) the financial or other reporting requirements of any regulatory body, including the New Zealand Financial Markets Authority; or (ii) the accounting principles generally accepted in New Zealand or any other jurisdiction or with International Financial Reporting Standards. </a:t>
            </a:r>
          </a:p>
        </p:txBody>
      </p:sp>
      <p:sp>
        <p:nvSpPr>
          <p:cNvPr id="4" name="Footer Placeholder 3"/>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pPr/>
              <a:t>2</a:t>
            </a:fld>
            <a:endParaRPr lang="en-NZ"/>
          </a:p>
        </p:txBody>
      </p:sp>
    </p:spTree>
    <p:extLst>
      <p:ext uri="{BB962C8B-B14F-4D97-AF65-F5344CB8AC3E}">
        <p14:creationId xmlns:p14="http://schemas.microsoft.com/office/powerpoint/2010/main" val="137301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Bryant Pro Regular" panose="020B0503040000020003" pitchFamily="34" charset="0"/>
              </a:rPr>
              <a:t>introduction</a:t>
            </a:r>
            <a:endParaRPr lang="en-NZ" dirty="0">
              <a:latin typeface="Bryant Pro Regular" panose="020B0503040000020003" pitchFamily="34" charset="0"/>
            </a:endParaRPr>
          </a:p>
        </p:txBody>
      </p:sp>
      <p:sp>
        <p:nvSpPr>
          <p:cNvPr id="3" name="Content Placeholder 2"/>
          <p:cNvSpPr>
            <a:spLocks noGrp="1"/>
          </p:cNvSpPr>
          <p:nvPr>
            <p:ph idx="1"/>
          </p:nvPr>
        </p:nvSpPr>
        <p:spPr/>
        <p:txBody>
          <a:bodyPr>
            <a:noAutofit/>
          </a:bodyPr>
          <a:lstStyle/>
          <a:p>
            <a:pPr marL="0" indent="0">
              <a:buNone/>
            </a:pPr>
            <a:r>
              <a:rPr lang="en-NZ" sz="2000" dirty="0">
                <a:latin typeface="Glypha LT Std" panose="02060503030505020204" pitchFamily="18" charset="0"/>
              </a:rPr>
              <a:t>This presentation, dated 12 August 2016, provides additional comment and should be read in conjunction with our NZX and media release of the same date.</a:t>
            </a:r>
          </a:p>
          <a:p>
            <a:pPr marL="0" indent="0">
              <a:buNone/>
            </a:pPr>
            <a:endParaRPr lang="en-NZ" sz="2000" dirty="0">
              <a:latin typeface="Glypha LT Std" panose="02060503030505020204" pitchFamily="18" charset="0"/>
            </a:endParaRPr>
          </a:p>
          <a:p>
            <a:pPr marL="0" indent="0">
              <a:buNone/>
            </a:pPr>
            <a:r>
              <a:rPr lang="en-NZ" sz="2000" dirty="0">
                <a:latin typeface="Glypha LT Std" panose="02060503030505020204" pitchFamily="18" charset="0"/>
              </a:rPr>
              <a:t>This guidance is based upon a combination of forecasted and unaudited financial information.</a:t>
            </a:r>
          </a:p>
          <a:p>
            <a:pPr marL="0" indent="0">
              <a:buNone/>
            </a:pPr>
            <a:endParaRPr lang="en-NZ" sz="2000" dirty="0">
              <a:latin typeface="Glypha LT Std" panose="02060503030505020204" pitchFamily="18" charset="0"/>
            </a:endParaRPr>
          </a:p>
          <a:p>
            <a:pPr marL="0" indent="0">
              <a:buNone/>
            </a:pPr>
            <a:r>
              <a:rPr lang="en-NZ" sz="2000" dirty="0">
                <a:latin typeface="Glypha LT Std" panose="02060503030505020204" pitchFamily="18" charset="0"/>
              </a:rPr>
              <a:t>We are providing </a:t>
            </a:r>
            <a:r>
              <a:rPr lang="en-NZ" sz="2000" dirty="0" smtClean="0">
                <a:latin typeface="Glypha LT Std" panose="02060503030505020204" pitchFamily="18" charset="0"/>
              </a:rPr>
              <a:t>guidance for the financial year ending 31 July 2016 (FY16) as </a:t>
            </a:r>
            <a:r>
              <a:rPr lang="en-NZ" sz="2000" dirty="0">
                <a:latin typeface="Glypha LT Std" panose="02060503030505020204" pitchFamily="18" charset="0"/>
              </a:rPr>
              <a:t>our earnings are forecast to exceed current market expectations.</a:t>
            </a:r>
          </a:p>
          <a:p>
            <a:pPr marL="0" indent="0">
              <a:buNone/>
            </a:pPr>
            <a:endParaRPr lang="en-NZ" sz="2000" dirty="0">
              <a:latin typeface="Glypha LT Std" panose="02060503030505020204" pitchFamily="18" charset="0"/>
            </a:endParaRPr>
          </a:p>
          <a:p>
            <a:pPr marL="0" indent="0">
              <a:buNone/>
            </a:pPr>
            <a:r>
              <a:rPr lang="en-NZ" sz="2000" dirty="0">
                <a:latin typeface="Glypha LT Std" panose="02060503030505020204" pitchFamily="18" charset="0"/>
              </a:rPr>
              <a:t>We will be releasing our final audited FY16 results on 19 September 2016</a:t>
            </a:r>
            <a:r>
              <a:rPr lang="en-NZ" sz="2000" dirty="0" smtClean="0">
                <a:latin typeface="Glypha LT Std" panose="02060503030505020204" pitchFamily="18" charset="0"/>
              </a:rPr>
              <a:t>.</a:t>
            </a:r>
            <a:endParaRPr lang="en-NZ" sz="2000" dirty="0">
              <a:latin typeface="Glypha LT Std" panose="02060503030505020204" pitchFamily="18" charset="0"/>
            </a:endParaRPr>
          </a:p>
        </p:txBody>
      </p:sp>
      <p:sp>
        <p:nvSpPr>
          <p:cNvPr id="4" name="Footer Placeholder 3"/>
          <p:cNvSpPr>
            <a:spLocks noGrp="1"/>
          </p:cNvSpPr>
          <p:nvPr>
            <p:ph type="ftr" sz="quarter" idx="11"/>
          </p:nvPr>
        </p:nvSpPr>
        <p:spPr/>
        <p:txBody>
          <a:bodyPr/>
          <a:lstStyle/>
          <a:p>
            <a:r>
              <a:rPr lang="en-NZ" smtClean="0"/>
              <a:t>FY16 EARNINGS UPDATE</a:t>
            </a:r>
            <a:endParaRPr lang="en-NZ"/>
          </a:p>
        </p:txBody>
      </p:sp>
      <p:sp>
        <p:nvSpPr>
          <p:cNvPr id="5" name="Slide Number Placeholder 4"/>
          <p:cNvSpPr>
            <a:spLocks noGrp="1"/>
          </p:cNvSpPr>
          <p:nvPr>
            <p:ph type="sldNum" sz="quarter" idx="12"/>
          </p:nvPr>
        </p:nvSpPr>
        <p:spPr/>
        <p:txBody>
          <a:bodyPr/>
          <a:lstStyle/>
          <a:p>
            <a:fld id="{5C94899E-CF62-4977-A821-A9D4BBFE4097}" type="slidenum">
              <a:rPr lang="en-NZ" smtClean="0"/>
              <a:pPr/>
              <a:t>3</a:t>
            </a:fld>
            <a:endParaRPr lang="en-NZ"/>
          </a:p>
        </p:txBody>
      </p:sp>
    </p:spTree>
    <p:extLst>
      <p:ext uri="{BB962C8B-B14F-4D97-AF65-F5344CB8AC3E}">
        <p14:creationId xmlns:p14="http://schemas.microsoft.com/office/powerpoint/2010/main" val="90886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Bryant Pro Regular" panose="020B0503040000020003" pitchFamily="34" charset="0"/>
              </a:rPr>
              <a:t>Improving product mix</a:t>
            </a:r>
            <a:endParaRPr lang="en-NZ" dirty="0">
              <a:latin typeface="Bryant Pro Regular" panose="020B0503040000020003" pitchFamily="34" charset="0"/>
            </a:endParaRPr>
          </a:p>
        </p:txBody>
      </p:sp>
      <p:sp>
        <p:nvSpPr>
          <p:cNvPr id="3" name="Content Placeholder 2"/>
          <p:cNvSpPr>
            <a:spLocks noGrp="1"/>
          </p:cNvSpPr>
          <p:nvPr>
            <p:ph sz="half" idx="1"/>
          </p:nvPr>
        </p:nvSpPr>
        <p:spPr/>
        <p:txBody>
          <a:bodyPr>
            <a:noAutofit/>
          </a:bodyPr>
          <a:lstStyle/>
          <a:p>
            <a:r>
              <a:rPr lang="en-NZ" sz="1600" dirty="0"/>
              <a:t>Capital projects funded </a:t>
            </a:r>
            <a:r>
              <a:rPr lang="en-NZ" sz="1600" dirty="0" smtClean="0"/>
              <a:t>by </a:t>
            </a:r>
            <a:r>
              <a:rPr lang="en-NZ" sz="1600" dirty="0"/>
              <a:t>IPO in 2013 are now </a:t>
            </a:r>
            <a:r>
              <a:rPr lang="en-NZ" sz="1600" dirty="0" smtClean="0"/>
              <a:t>complete.</a:t>
            </a:r>
            <a:endParaRPr lang="en-NZ" sz="1600" dirty="0"/>
          </a:p>
          <a:p>
            <a:endParaRPr lang="en-NZ" sz="1600" dirty="0"/>
          </a:p>
          <a:p>
            <a:r>
              <a:rPr lang="en-NZ" sz="1600" dirty="0"/>
              <a:t>Since IPO, </a:t>
            </a:r>
            <a:r>
              <a:rPr lang="en-NZ" sz="1600" dirty="0" smtClean="0"/>
              <a:t>sales volumes </a:t>
            </a:r>
            <a:r>
              <a:rPr lang="en-NZ" sz="1600" dirty="0"/>
              <a:t>have grown with milk supply and supported in FY16 by the commissioning of the third spray </a:t>
            </a:r>
            <a:r>
              <a:rPr lang="en-NZ" sz="1600" dirty="0" smtClean="0"/>
              <a:t>dryer.</a:t>
            </a:r>
            <a:endParaRPr lang="en-NZ" sz="1600" dirty="0"/>
          </a:p>
          <a:p>
            <a:endParaRPr lang="en-NZ" sz="1600" dirty="0"/>
          </a:p>
          <a:p>
            <a:r>
              <a:rPr lang="en-NZ" sz="1600" dirty="0"/>
              <a:t>Product mix has improved since IPO with strong growth in canned infant </a:t>
            </a:r>
            <a:r>
              <a:rPr lang="en-NZ" sz="1600" dirty="0" smtClean="0"/>
              <a:t>volumes (a consumer packaged product) </a:t>
            </a:r>
            <a:r>
              <a:rPr lang="en-NZ" sz="1600" dirty="0"/>
              <a:t>subsequent to the commissioning of the </a:t>
            </a:r>
            <a:r>
              <a:rPr lang="en-NZ" sz="1600" dirty="0" smtClean="0"/>
              <a:t>consumer packaging facility </a:t>
            </a:r>
            <a:r>
              <a:rPr lang="en-NZ" sz="1600" dirty="0"/>
              <a:t>in </a:t>
            </a:r>
            <a:r>
              <a:rPr lang="en-NZ" sz="1600" dirty="0" smtClean="0"/>
              <a:t>FY15.</a:t>
            </a:r>
            <a:endParaRPr lang="en-NZ" sz="1600" dirty="0"/>
          </a:p>
          <a:p>
            <a:endParaRPr lang="en-NZ" sz="1600" dirty="0"/>
          </a:p>
          <a:p>
            <a:r>
              <a:rPr lang="en-NZ" sz="1600" dirty="0"/>
              <a:t>Canned infant formula volumes have increased to 16,000 </a:t>
            </a:r>
            <a:r>
              <a:rPr lang="en-NZ" sz="1600" dirty="0" smtClean="0"/>
              <a:t>metric tonne (MT) </a:t>
            </a:r>
            <a:r>
              <a:rPr lang="en-NZ" sz="1600" dirty="0"/>
              <a:t>from 4,300 MT last </a:t>
            </a:r>
            <a:r>
              <a:rPr lang="en-NZ" sz="1600" dirty="0" smtClean="0"/>
              <a:t>year.</a:t>
            </a:r>
            <a:endParaRPr lang="en-NZ" sz="1600" dirty="0"/>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t>4</a:t>
            </a:fld>
            <a:endParaRPr lang="en-NZ"/>
          </a:p>
        </p:txBody>
      </p:sp>
      <p:graphicFrame>
        <p:nvGraphicFramePr>
          <p:cNvPr id="7" name="Object 6"/>
          <p:cNvGraphicFramePr>
            <a:graphicFrameLocks noChangeAspect="1"/>
          </p:cNvGraphicFramePr>
          <p:nvPr>
            <p:extLst>
              <p:ext uri="{D42A27DB-BD31-4B8C-83A1-F6EECF244321}">
                <p14:modId xmlns:p14="http://schemas.microsoft.com/office/powerpoint/2010/main" val="3571807756"/>
              </p:ext>
            </p:extLst>
          </p:nvPr>
        </p:nvGraphicFramePr>
        <p:xfrm>
          <a:off x="6096000" y="1920631"/>
          <a:ext cx="5150827" cy="3494044"/>
        </p:xfrm>
        <a:graphic>
          <a:graphicData uri="http://schemas.openxmlformats.org/presentationml/2006/ole">
            <mc:AlternateContent xmlns:mc="http://schemas.openxmlformats.org/markup-compatibility/2006">
              <mc:Choice xmlns:v="urn:schemas-microsoft-com:vml" Requires="v">
                <p:oleObj spid="_x0000_s1033" name="Worksheet" r:id="rId3" imgW="5629091" imgH="3819577" progId="Excel.Sheet.12">
                  <p:link updateAutomatic="1"/>
                </p:oleObj>
              </mc:Choice>
              <mc:Fallback>
                <p:oleObj name="Worksheet" r:id="rId3" imgW="5629091" imgH="3819577" progId="Excel.Sheet.12">
                  <p:link updateAutomatic="1"/>
                  <p:pic>
                    <p:nvPicPr>
                      <p:cNvPr id="12" name="Object 11"/>
                      <p:cNvPicPr/>
                      <p:nvPr/>
                    </p:nvPicPr>
                    <p:blipFill>
                      <a:blip r:embed="rId4"/>
                      <a:stretch>
                        <a:fillRect/>
                      </a:stretch>
                    </p:blipFill>
                    <p:spPr>
                      <a:xfrm>
                        <a:off x="6096000" y="1920631"/>
                        <a:ext cx="5150827" cy="3494044"/>
                      </a:xfrm>
                      <a:prstGeom prst="rect">
                        <a:avLst/>
                      </a:prstGeom>
                    </p:spPr>
                  </p:pic>
                </p:oleObj>
              </mc:Fallback>
            </mc:AlternateContent>
          </a:graphicData>
        </a:graphic>
      </p:graphicFrame>
      <p:sp>
        <p:nvSpPr>
          <p:cNvPr id="24" name="Rectangle 23"/>
          <p:cNvSpPr/>
          <p:nvPr/>
        </p:nvSpPr>
        <p:spPr>
          <a:xfrm>
            <a:off x="6664570" y="5058930"/>
            <a:ext cx="4967654" cy="71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ooter Placeholder 5"/>
          <p:cNvSpPr txBox="1">
            <a:spLocks/>
          </p:cNvSpPr>
          <p:nvPr/>
        </p:nvSpPr>
        <p:spPr>
          <a:xfrm>
            <a:off x="6891216" y="6126164"/>
            <a:ext cx="3860800" cy="371247"/>
          </a:xfrm>
          <a:prstGeom prst="rect">
            <a:avLst/>
          </a:prstGeom>
        </p:spPr>
        <p:txBody>
          <a:bodyPr vert="horz" lIns="91440" tIns="45720" rIns="91440" bIns="45720" rtlCol="0" anchor="ctr"/>
          <a:lstStyle>
            <a:defPPr>
              <a:defRPr lang="en-US"/>
            </a:defPPr>
            <a:lvl1pPr marL="0" algn="ctr" defTabSz="914400" rtl="0" eaLnBrk="1" latinLnBrk="0" hangingPunct="1">
              <a:defRPr lang="en-NZ" sz="1067" kern="1200" dirty="0">
                <a:solidFill>
                  <a:srgbClr val="6C6F70"/>
                </a:solidFill>
                <a:latin typeface="Bryant Pro Regular" panose="020B0503040000020003" pitchFamily="34" charset="0"/>
                <a:ea typeface="ヒラギノ角ゴ ProN W3" charset="-128"/>
                <a:cs typeface="+mn-cs"/>
                <a:sym typeface="Gill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000" dirty="0" smtClean="0">
                <a:latin typeface="Glypha LT Std" panose="02060503030505020204" pitchFamily="18" charset="0"/>
              </a:rPr>
              <a:t>NOTE:</a:t>
            </a:r>
            <a:r>
              <a:rPr lang="en-NZ" sz="1000" baseline="0" dirty="0" smtClean="0">
                <a:latin typeface="Glypha LT Std" panose="02060503030505020204" pitchFamily="18" charset="0"/>
              </a:rPr>
              <a:t> All FY16 results are </a:t>
            </a:r>
            <a:r>
              <a:rPr lang="en-NZ" sz="1000" b="1" baseline="0" dirty="0" smtClean="0">
                <a:latin typeface="Glypha LT Std" panose="02060503030505020204" pitchFamily="18" charset="0"/>
              </a:rPr>
              <a:t>forecast </a:t>
            </a:r>
            <a:r>
              <a:rPr lang="en-NZ" sz="1000" b="0" baseline="0" dirty="0" smtClean="0">
                <a:latin typeface="Glypha LT Std" panose="02060503030505020204" pitchFamily="18" charset="0"/>
              </a:rPr>
              <a:t>results.</a:t>
            </a:r>
            <a:endParaRPr lang="en-NZ" sz="1000" dirty="0">
              <a:latin typeface="Glypha LT Std" panose="02060503030505020204" pitchFamily="18" charset="0"/>
            </a:endParaRPr>
          </a:p>
        </p:txBody>
      </p:sp>
      <p:graphicFrame>
        <p:nvGraphicFramePr>
          <p:cNvPr id="19" name="Content Placeholder 22"/>
          <p:cNvGraphicFramePr>
            <a:graphicFrameLocks noGrp="1"/>
          </p:cNvGraphicFramePr>
          <p:nvPr>
            <p:ph sz="half" idx="1"/>
            <p:extLst>
              <p:ext uri="{D42A27DB-BD31-4B8C-83A1-F6EECF244321}">
                <p14:modId xmlns:p14="http://schemas.microsoft.com/office/powerpoint/2010/main" val="1206516352"/>
              </p:ext>
            </p:extLst>
          </p:nvPr>
        </p:nvGraphicFramePr>
        <p:xfrm>
          <a:off x="6909625" y="5122064"/>
          <a:ext cx="4891088" cy="370840"/>
        </p:xfrm>
        <a:graphic>
          <a:graphicData uri="http://schemas.openxmlformats.org/drawingml/2006/table">
            <a:tbl>
              <a:tblPr firstRow="1" bandRow="1">
                <a:tableStyleId>{5C22544A-7EE6-4342-B048-85BDC9FD1C3A}</a:tableStyleId>
              </a:tblPr>
              <a:tblGrid>
                <a:gridCol w="2445544">
                  <a:extLst>
                    <a:ext uri="{9D8B030D-6E8A-4147-A177-3AD203B41FA5}">
                      <a16:colId xmlns:a16="http://schemas.microsoft.com/office/drawing/2014/main" val="1767158874"/>
                    </a:ext>
                  </a:extLst>
                </a:gridCol>
                <a:gridCol w="2445544">
                  <a:extLst>
                    <a:ext uri="{9D8B030D-6E8A-4147-A177-3AD203B41FA5}">
                      <a16:colId xmlns:a16="http://schemas.microsoft.com/office/drawing/2014/main" val="2609748515"/>
                    </a:ext>
                  </a:extLst>
                </a:gridCol>
              </a:tblGrid>
              <a:tr h="370840">
                <a:tc>
                  <a:txBody>
                    <a:bodyPr/>
                    <a:lstStyle/>
                    <a:p>
                      <a:r>
                        <a:rPr lang="en-NZ" sz="1050" b="0" dirty="0" smtClean="0">
                          <a:solidFill>
                            <a:srgbClr val="6C6F70"/>
                          </a:solidFill>
                          <a:latin typeface="Glypha LT Std" panose="02060503030505020204" pitchFamily="18" charset="0"/>
                        </a:rPr>
                        <a:t>Powders</a:t>
                      </a:r>
                      <a:r>
                        <a:rPr lang="en-NZ" sz="1050" b="0" baseline="0" dirty="0" smtClean="0">
                          <a:solidFill>
                            <a:srgbClr val="6C6F70"/>
                          </a:solidFill>
                          <a:latin typeface="Glypha LT Std" panose="02060503030505020204" pitchFamily="18" charset="0"/>
                        </a:rPr>
                        <a:t> and cream products</a:t>
                      </a:r>
                      <a:endParaRPr lang="en-NZ" sz="1050" b="0" dirty="0">
                        <a:solidFill>
                          <a:srgbClr val="6C6F70"/>
                        </a:solidFill>
                        <a:latin typeface="Glypha LT Std" panose="02060503030505020204" pitchFamily="18" charset="0"/>
                      </a:endParaRPr>
                    </a:p>
                  </a:txBody>
                  <a:tcPr>
                    <a:noFill/>
                  </a:tcPr>
                </a:tc>
                <a:tc>
                  <a:txBody>
                    <a:bodyPr/>
                    <a:lstStyle/>
                    <a:p>
                      <a:r>
                        <a:rPr lang="en-NZ" sz="1050" b="0" dirty="0" smtClean="0">
                          <a:solidFill>
                            <a:srgbClr val="6C6F70"/>
                          </a:solidFill>
                          <a:latin typeface="Glypha LT Std" panose="02060503030505020204" pitchFamily="18" charset="0"/>
                        </a:rPr>
                        <a:t>Consumer</a:t>
                      </a:r>
                      <a:r>
                        <a:rPr lang="en-NZ" sz="1050" b="0" baseline="0" dirty="0" smtClean="0">
                          <a:solidFill>
                            <a:srgbClr val="6C6F70"/>
                          </a:solidFill>
                          <a:latin typeface="Glypha LT Std" panose="02060503030505020204" pitchFamily="18" charset="0"/>
                        </a:rPr>
                        <a:t> packaged products</a:t>
                      </a:r>
                      <a:endParaRPr lang="en-NZ" sz="1050" b="0" dirty="0">
                        <a:solidFill>
                          <a:srgbClr val="6C6F70"/>
                        </a:solidFill>
                        <a:latin typeface="Glypha LT Std" panose="02060503030505020204" pitchFamily="18" charset="0"/>
                      </a:endParaRPr>
                    </a:p>
                  </a:txBody>
                  <a:tcPr>
                    <a:noFill/>
                  </a:tcPr>
                </a:tc>
                <a:extLst>
                  <a:ext uri="{0D108BD9-81ED-4DB2-BD59-A6C34878D82A}">
                    <a16:rowId xmlns:a16="http://schemas.microsoft.com/office/drawing/2014/main" val="2301122758"/>
                  </a:ext>
                </a:extLst>
              </a:tr>
            </a:tbl>
          </a:graphicData>
        </a:graphic>
      </p:graphicFrame>
      <p:sp>
        <p:nvSpPr>
          <p:cNvPr id="20" name="Rectangle 19"/>
          <p:cNvSpPr/>
          <p:nvPr/>
        </p:nvSpPr>
        <p:spPr>
          <a:xfrm>
            <a:off x="6856047" y="5191840"/>
            <a:ext cx="107156" cy="1156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sp>
        <p:nvSpPr>
          <p:cNvPr id="21" name="Rectangle 20"/>
          <p:cNvSpPr/>
          <p:nvPr/>
        </p:nvSpPr>
        <p:spPr>
          <a:xfrm>
            <a:off x="9301591" y="5191840"/>
            <a:ext cx="107156" cy="11564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graphicFrame>
        <p:nvGraphicFramePr>
          <p:cNvPr id="22" name="Content Placeholder 22"/>
          <p:cNvGraphicFramePr>
            <a:graphicFrameLocks noGrp="1"/>
          </p:cNvGraphicFramePr>
          <p:nvPr>
            <p:ph sz="half" idx="1"/>
            <p:extLst>
              <p:ext uri="{D42A27DB-BD31-4B8C-83A1-F6EECF244321}">
                <p14:modId xmlns:p14="http://schemas.microsoft.com/office/powerpoint/2010/main" val="3200688588"/>
              </p:ext>
            </p:extLst>
          </p:nvPr>
        </p:nvGraphicFramePr>
        <p:xfrm>
          <a:off x="6909625" y="5376502"/>
          <a:ext cx="4891088" cy="370840"/>
        </p:xfrm>
        <a:graphic>
          <a:graphicData uri="http://schemas.openxmlformats.org/drawingml/2006/table">
            <a:tbl>
              <a:tblPr firstRow="1" bandRow="1">
                <a:tableStyleId>{5C22544A-7EE6-4342-B048-85BDC9FD1C3A}</a:tableStyleId>
              </a:tblPr>
              <a:tblGrid>
                <a:gridCol w="2445544">
                  <a:extLst>
                    <a:ext uri="{9D8B030D-6E8A-4147-A177-3AD203B41FA5}">
                      <a16:colId xmlns:a16="http://schemas.microsoft.com/office/drawing/2014/main" val="1767158874"/>
                    </a:ext>
                  </a:extLst>
                </a:gridCol>
                <a:gridCol w="2445544">
                  <a:extLst>
                    <a:ext uri="{9D8B030D-6E8A-4147-A177-3AD203B41FA5}">
                      <a16:colId xmlns:a16="http://schemas.microsoft.com/office/drawing/2014/main" val="2609748515"/>
                    </a:ext>
                  </a:extLst>
                </a:gridCol>
              </a:tblGrid>
              <a:tr h="370840">
                <a:tc>
                  <a:txBody>
                    <a:bodyPr/>
                    <a:lstStyle/>
                    <a:p>
                      <a:r>
                        <a:rPr lang="en-NZ" sz="1050" b="0" dirty="0" smtClean="0">
                          <a:solidFill>
                            <a:srgbClr val="6C6F70"/>
                          </a:solidFill>
                          <a:latin typeface="Glypha LT Std" panose="02060503030505020204" pitchFamily="18" charset="0"/>
                        </a:rPr>
                        <a:t>Speciality</a:t>
                      </a:r>
                      <a:r>
                        <a:rPr lang="en-NZ" sz="1050" b="0" baseline="0" dirty="0" smtClean="0">
                          <a:solidFill>
                            <a:srgbClr val="6C6F70"/>
                          </a:solidFill>
                          <a:latin typeface="Glypha LT Std" panose="02060503030505020204" pitchFamily="18" charset="0"/>
                        </a:rPr>
                        <a:t> ingredients</a:t>
                      </a:r>
                      <a:endParaRPr lang="en-NZ" sz="1050" b="0" dirty="0">
                        <a:solidFill>
                          <a:srgbClr val="6C6F70"/>
                        </a:solidFill>
                        <a:latin typeface="Glypha LT Std" panose="02060503030505020204" pitchFamily="18" charset="0"/>
                      </a:endParaRPr>
                    </a:p>
                  </a:txBody>
                  <a:tcPr>
                    <a:noFill/>
                  </a:tcPr>
                </a:tc>
                <a:tc>
                  <a:txBody>
                    <a:bodyPr/>
                    <a:lstStyle/>
                    <a:p>
                      <a:endParaRPr lang="en-NZ" sz="1050" b="0" dirty="0">
                        <a:solidFill>
                          <a:srgbClr val="6C6F70"/>
                        </a:solidFill>
                        <a:latin typeface="Glypha LT Std" panose="02060503030505020204" pitchFamily="18" charset="0"/>
                      </a:endParaRPr>
                    </a:p>
                  </a:txBody>
                  <a:tcPr>
                    <a:noFill/>
                  </a:tcPr>
                </a:tc>
                <a:extLst>
                  <a:ext uri="{0D108BD9-81ED-4DB2-BD59-A6C34878D82A}">
                    <a16:rowId xmlns:a16="http://schemas.microsoft.com/office/drawing/2014/main" val="2301122758"/>
                  </a:ext>
                </a:extLst>
              </a:tr>
            </a:tbl>
          </a:graphicData>
        </a:graphic>
      </p:graphicFrame>
      <p:sp>
        <p:nvSpPr>
          <p:cNvPr id="23" name="Rectangle 22"/>
          <p:cNvSpPr/>
          <p:nvPr/>
        </p:nvSpPr>
        <p:spPr>
          <a:xfrm>
            <a:off x="6856047" y="5446278"/>
            <a:ext cx="107156" cy="1156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sp>
        <p:nvSpPr>
          <p:cNvPr id="25" name="Content Placeholder 2"/>
          <p:cNvSpPr>
            <a:spLocks noGrp="1"/>
          </p:cNvSpPr>
          <p:nvPr>
            <p:ph sz="half" idx="1"/>
          </p:nvPr>
        </p:nvSpPr>
        <p:spPr>
          <a:xfrm>
            <a:off x="6856047" y="1842402"/>
            <a:ext cx="4360986" cy="395094"/>
          </a:xfrm>
          <a:solidFill>
            <a:schemeClr val="bg1"/>
          </a:solidFill>
        </p:spPr>
        <p:txBody>
          <a:bodyPr>
            <a:noAutofit/>
          </a:bodyPr>
          <a:lstStyle/>
          <a:p>
            <a:pPr marL="0" indent="0" algn="ctr">
              <a:buNone/>
            </a:pPr>
            <a:r>
              <a:rPr lang="en-NZ" sz="1600" cap="all" dirty="0" smtClean="0">
                <a:solidFill>
                  <a:schemeClr val="accent1"/>
                </a:solidFill>
                <a:latin typeface="Bryant Pro Regular" panose="020B0503040000020003" pitchFamily="34" charset="0"/>
              </a:rPr>
              <a:t>Sales volumes by product category</a:t>
            </a:r>
            <a:endParaRPr lang="en-NZ" sz="1600" cap="all" dirty="0">
              <a:solidFill>
                <a:schemeClr val="accent1"/>
              </a:solidFill>
              <a:latin typeface="Bryant Pro Regular" panose="020B0503040000020003" pitchFamily="34" charset="0"/>
            </a:endParaRPr>
          </a:p>
        </p:txBody>
      </p:sp>
    </p:spTree>
    <p:extLst>
      <p:ext uri="{BB962C8B-B14F-4D97-AF65-F5344CB8AC3E}">
        <p14:creationId xmlns:p14="http://schemas.microsoft.com/office/powerpoint/2010/main" val="95222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875756363"/>
              </p:ext>
            </p:extLst>
          </p:nvPr>
        </p:nvGraphicFramePr>
        <p:xfrm>
          <a:off x="2352134" y="2439639"/>
          <a:ext cx="4327062" cy="2634690"/>
        </p:xfrm>
        <a:graphic>
          <a:graphicData uri="http://schemas.openxmlformats.org/presentationml/2006/ole">
            <mc:AlternateContent xmlns:mc="http://schemas.openxmlformats.org/markup-compatibility/2006">
              <mc:Choice xmlns:v="urn:schemas-microsoft-com:vml" Requires="v">
                <p:oleObj spid="_x0000_s2062" name="Worksheet" r:id="rId3" imgW="6286692" imgH="3829221" progId="Excel.Sheet.12">
                  <p:link updateAutomatic="1"/>
                </p:oleObj>
              </mc:Choice>
              <mc:Fallback>
                <p:oleObj name="Worksheet" r:id="rId3" imgW="6286692" imgH="3829221" progId="Excel.Sheet.12">
                  <p:link updateAutomatic="1"/>
                  <p:pic>
                    <p:nvPicPr>
                      <p:cNvPr id="6" name="Object 5"/>
                      <p:cNvPicPr/>
                      <p:nvPr/>
                    </p:nvPicPr>
                    <p:blipFill>
                      <a:blip r:embed="rId4"/>
                      <a:stretch>
                        <a:fillRect/>
                      </a:stretch>
                    </p:blipFill>
                    <p:spPr>
                      <a:xfrm>
                        <a:off x="2352134" y="2439639"/>
                        <a:ext cx="4327062" cy="26346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NZ" dirty="0" smtClean="0">
                <a:latin typeface="Bryant Pro Regular" panose="020B0503040000020003" pitchFamily="34" charset="0"/>
              </a:rPr>
              <a:t>Improving product mix</a:t>
            </a:r>
            <a:endParaRPr lang="en-NZ" dirty="0">
              <a:latin typeface="Bryant Pro Regular" panose="020B0503040000020003" pitchFamily="34" charset="0"/>
            </a:endParaRPr>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t>5</a:t>
            </a:fld>
            <a:endParaRPr lang="en-NZ"/>
          </a:p>
        </p:txBody>
      </p:sp>
      <p:sp>
        <p:nvSpPr>
          <p:cNvPr id="8" name="Footer Placeholder 5"/>
          <p:cNvSpPr txBox="1">
            <a:spLocks/>
          </p:cNvSpPr>
          <p:nvPr/>
        </p:nvSpPr>
        <p:spPr>
          <a:xfrm>
            <a:off x="6891216" y="6126164"/>
            <a:ext cx="3860800" cy="371247"/>
          </a:xfrm>
          <a:prstGeom prst="rect">
            <a:avLst/>
          </a:prstGeom>
        </p:spPr>
        <p:txBody>
          <a:bodyPr vert="horz" lIns="91440" tIns="45720" rIns="91440" bIns="45720" rtlCol="0" anchor="ctr"/>
          <a:lstStyle>
            <a:defPPr>
              <a:defRPr lang="en-US"/>
            </a:defPPr>
            <a:lvl1pPr marL="0" algn="ctr" defTabSz="914400" rtl="0" eaLnBrk="1" latinLnBrk="0" hangingPunct="1">
              <a:defRPr lang="en-NZ" sz="1067" kern="1200" dirty="0">
                <a:solidFill>
                  <a:srgbClr val="6C6F70"/>
                </a:solidFill>
                <a:latin typeface="Bryant Pro Regular" panose="020B0503040000020003" pitchFamily="34" charset="0"/>
                <a:ea typeface="ヒラギノ角ゴ ProN W3" charset="-128"/>
                <a:cs typeface="+mn-cs"/>
                <a:sym typeface="Gill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000" dirty="0" smtClean="0">
                <a:latin typeface="Glypha LT Std" panose="02060503030505020204" pitchFamily="18" charset="0"/>
              </a:rPr>
              <a:t>NOTE:</a:t>
            </a:r>
            <a:r>
              <a:rPr lang="en-NZ" sz="1000" baseline="0" dirty="0" smtClean="0">
                <a:latin typeface="Glypha LT Std" panose="02060503030505020204" pitchFamily="18" charset="0"/>
              </a:rPr>
              <a:t> All FY16 results are </a:t>
            </a:r>
            <a:r>
              <a:rPr lang="en-NZ" sz="1000" b="1" baseline="0" dirty="0" smtClean="0">
                <a:latin typeface="Glypha LT Std" panose="02060503030505020204" pitchFamily="18" charset="0"/>
              </a:rPr>
              <a:t>forecast </a:t>
            </a:r>
            <a:r>
              <a:rPr lang="en-NZ" sz="1000" b="0" baseline="0" dirty="0" smtClean="0">
                <a:latin typeface="Glypha LT Std" panose="02060503030505020204" pitchFamily="18" charset="0"/>
              </a:rPr>
              <a:t>results.</a:t>
            </a:r>
            <a:endParaRPr lang="en-NZ" sz="1000" dirty="0">
              <a:latin typeface="Glypha LT Std" panose="02060503030505020204" pitchFamily="18" charset="0"/>
            </a:endParaRPr>
          </a:p>
        </p:txBody>
      </p:sp>
      <p:sp>
        <p:nvSpPr>
          <p:cNvPr id="13" name="Isosceles Triangle 12"/>
          <p:cNvSpPr/>
          <p:nvPr/>
        </p:nvSpPr>
        <p:spPr>
          <a:xfrm rot="5400000">
            <a:off x="5757168" y="3440282"/>
            <a:ext cx="677665" cy="538326"/>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Content Placeholder 2"/>
          <p:cNvSpPr>
            <a:spLocks noGrp="1"/>
          </p:cNvSpPr>
          <p:nvPr>
            <p:ph sz="half" idx="1"/>
          </p:nvPr>
        </p:nvSpPr>
        <p:spPr>
          <a:xfrm>
            <a:off x="3661158" y="1899138"/>
            <a:ext cx="4890955" cy="395094"/>
          </a:xfrm>
        </p:spPr>
        <p:txBody>
          <a:bodyPr>
            <a:noAutofit/>
          </a:bodyPr>
          <a:lstStyle/>
          <a:p>
            <a:pPr marL="0" indent="0" algn="ctr">
              <a:buNone/>
            </a:pPr>
            <a:r>
              <a:rPr lang="en-NZ" sz="2000" cap="all" dirty="0" smtClean="0">
                <a:solidFill>
                  <a:schemeClr val="accent1"/>
                </a:solidFill>
                <a:latin typeface="Bryant Pro Regular" panose="020B0503040000020003" pitchFamily="34" charset="0"/>
              </a:rPr>
              <a:t>Product </a:t>
            </a:r>
            <a:r>
              <a:rPr lang="en-NZ" sz="2000" cap="all" dirty="0" smtClean="0">
                <a:solidFill>
                  <a:schemeClr val="accent1"/>
                </a:solidFill>
                <a:latin typeface="Bryant Pro Regular" panose="020B0503040000020003" pitchFamily="34" charset="0"/>
              </a:rPr>
              <a:t>Mix: </a:t>
            </a:r>
            <a:r>
              <a:rPr lang="en-NZ" sz="2000" cap="all" dirty="0" smtClean="0">
                <a:solidFill>
                  <a:schemeClr val="accent1"/>
                </a:solidFill>
                <a:latin typeface="Bryant Pro Regular" panose="020B0503040000020003" pitchFamily="34" charset="0"/>
              </a:rPr>
              <a:t>FY13 – FY16</a:t>
            </a:r>
            <a:endParaRPr lang="en-NZ" sz="2000" cap="all" dirty="0">
              <a:solidFill>
                <a:schemeClr val="accent1"/>
              </a:solidFill>
              <a:latin typeface="Bryant Pro Regular" panose="020B0503040000020003" pitchFamily="34" charset="0"/>
            </a:endParaRPr>
          </a:p>
        </p:txBody>
      </p:sp>
      <p:grpSp>
        <p:nvGrpSpPr>
          <p:cNvPr id="27" name="Group 26"/>
          <p:cNvGrpSpPr/>
          <p:nvPr/>
        </p:nvGrpSpPr>
        <p:grpSpPr>
          <a:xfrm>
            <a:off x="6350973" y="2344561"/>
            <a:ext cx="4451720" cy="2729768"/>
            <a:chOff x="6350973" y="2344561"/>
            <a:chExt cx="4451720" cy="2729768"/>
          </a:xfrm>
        </p:grpSpPr>
        <p:graphicFrame>
          <p:nvGraphicFramePr>
            <p:cNvPr id="16" name="Object 15"/>
            <p:cNvGraphicFramePr>
              <a:graphicFrameLocks noChangeAspect="1"/>
            </p:cNvGraphicFramePr>
            <p:nvPr>
              <p:extLst>
                <p:ext uri="{D42A27DB-BD31-4B8C-83A1-F6EECF244321}">
                  <p14:modId xmlns:p14="http://schemas.microsoft.com/office/powerpoint/2010/main" val="2862142193"/>
                </p:ext>
              </p:extLst>
            </p:nvPr>
          </p:nvGraphicFramePr>
          <p:xfrm>
            <a:off x="6350973" y="2344561"/>
            <a:ext cx="4451720" cy="2729768"/>
          </p:xfrm>
          <a:graphic>
            <a:graphicData uri="http://schemas.openxmlformats.org/presentationml/2006/ole">
              <mc:AlternateContent xmlns:mc="http://schemas.openxmlformats.org/markup-compatibility/2006">
                <mc:Choice xmlns:v="urn:schemas-microsoft-com:vml" Requires="v">
                  <p:oleObj spid="_x0000_s2063" name="Worksheet" r:id="rId5" imgW="6257877" imgH="3838433" progId="Excel.Sheet.12">
                    <p:link updateAutomatic="1"/>
                  </p:oleObj>
                </mc:Choice>
                <mc:Fallback>
                  <p:oleObj name="Worksheet" r:id="rId5" imgW="6257877" imgH="3838433" progId="Excel.Sheet.12">
                    <p:link updateAutomatic="1"/>
                    <p:pic>
                      <p:nvPicPr>
                        <p:cNvPr id="8" name="Object 7"/>
                        <p:cNvPicPr/>
                        <p:nvPr/>
                      </p:nvPicPr>
                      <p:blipFill>
                        <a:blip r:embed="rId6"/>
                        <a:stretch>
                          <a:fillRect/>
                        </a:stretch>
                      </p:blipFill>
                      <p:spPr>
                        <a:xfrm>
                          <a:off x="6350973" y="2344561"/>
                          <a:ext cx="4451720" cy="2729768"/>
                        </a:xfrm>
                        <a:prstGeom prst="rect">
                          <a:avLst/>
                        </a:prstGeom>
                      </p:spPr>
                    </p:pic>
                  </p:oleObj>
                </mc:Fallback>
              </mc:AlternateContent>
            </a:graphicData>
          </a:graphic>
        </p:graphicFrame>
        <p:sp>
          <p:nvSpPr>
            <p:cNvPr id="17" name="Rectangle 16"/>
            <p:cNvSpPr/>
            <p:nvPr/>
          </p:nvSpPr>
          <p:spPr>
            <a:xfrm>
              <a:off x="9363809" y="3305908"/>
              <a:ext cx="1388208" cy="70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Content Placeholder 2"/>
          <p:cNvSpPr>
            <a:spLocks noGrp="1"/>
          </p:cNvSpPr>
          <p:nvPr>
            <p:ph sz="half" idx="1"/>
          </p:nvPr>
        </p:nvSpPr>
        <p:spPr>
          <a:xfrm>
            <a:off x="2528399" y="2292412"/>
            <a:ext cx="3140403" cy="395094"/>
          </a:xfrm>
          <a:solidFill>
            <a:schemeClr val="bg1"/>
          </a:solidFill>
        </p:spPr>
        <p:txBody>
          <a:bodyPr>
            <a:noAutofit/>
          </a:bodyPr>
          <a:lstStyle/>
          <a:p>
            <a:pPr marL="0" indent="0" algn="ctr">
              <a:buNone/>
            </a:pPr>
            <a:r>
              <a:rPr lang="en-NZ" sz="1400" cap="all" dirty="0" smtClean="0">
                <a:latin typeface="Bryant Pro Regular" panose="020B0503040000020003" pitchFamily="34" charset="0"/>
              </a:rPr>
              <a:t>Sales fy13</a:t>
            </a:r>
            <a:endParaRPr lang="en-NZ" sz="1400" cap="all" dirty="0">
              <a:latin typeface="Bryant Pro Regular" panose="020B0503040000020003" pitchFamily="34" charset="0"/>
            </a:endParaRPr>
          </a:p>
        </p:txBody>
      </p:sp>
      <p:sp>
        <p:nvSpPr>
          <p:cNvPr id="20" name="Content Placeholder 2"/>
          <p:cNvSpPr>
            <a:spLocks noGrp="1"/>
          </p:cNvSpPr>
          <p:nvPr>
            <p:ph sz="half" idx="1"/>
          </p:nvPr>
        </p:nvSpPr>
        <p:spPr>
          <a:xfrm>
            <a:off x="6531324" y="2294232"/>
            <a:ext cx="3140403" cy="292362"/>
          </a:xfrm>
          <a:solidFill>
            <a:schemeClr val="bg1"/>
          </a:solidFill>
        </p:spPr>
        <p:txBody>
          <a:bodyPr>
            <a:noAutofit/>
          </a:bodyPr>
          <a:lstStyle/>
          <a:p>
            <a:pPr marL="0" indent="0" algn="ctr">
              <a:buNone/>
            </a:pPr>
            <a:r>
              <a:rPr lang="en-NZ" sz="1400" cap="all" dirty="0" smtClean="0">
                <a:latin typeface="Bryant Pro Regular" panose="020B0503040000020003" pitchFamily="34" charset="0"/>
              </a:rPr>
              <a:t>Sales fy16</a:t>
            </a:r>
            <a:endParaRPr lang="en-NZ" sz="1400" cap="all" dirty="0">
              <a:latin typeface="Bryant Pro Regular" panose="020B0503040000020003" pitchFamily="34" charset="0"/>
            </a:endParaRPr>
          </a:p>
        </p:txBody>
      </p:sp>
      <p:graphicFrame>
        <p:nvGraphicFramePr>
          <p:cNvPr id="23" name="Content Placeholder 22"/>
          <p:cNvGraphicFramePr>
            <a:graphicFrameLocks noGrp="1"/>
          </p:cNvGraphicFramePr>
          <p:nvPr>
            <p:ph sz="half" idx="1"/>
            <p:extLst>
              <p:ext uri="{D42A27DB-BD31-4B8C-83A1-F6EECF244321}">
                <p14:modId xmlns:p14="http://schemas.microsoft.com/office/powerpoint/2010/main" val="1991657619"/>
              </p:ext>
            </p:extLst>
          </p:nvPr>
        </p:nvGraphicFramePr>
        <p:xfrm>
          <a:off x="3650456" y="5363870"/>
          <a:ext cx="4891088" cy="370840"/>
        </p:xfrm>
        <a:graphic>
          <a:graphicData uri="http://schemas.openxmlformats.org/drawingml/2006/table">
            <a:tbl>
              <a:tblPr firstRow="1" bandRow="1">
                <a:tableStyleId>{5C22544A-7EE6-4342-B048-85BDC9FD1C3A}</a:tableStyleId>
              </a:tblPr>
              <a:tblGrid>
                <a:gridCol w="2445544">
                  <a:extLst>
                    <a:ext uri="{9D8B030D-6E8A-4147-A177-3AD203B41FA5}">
                      <a16:colId xmlns:a16="http://schemas.microsoft.com/office/drawing/2014/main" val="1767158874"/>
                    </a:ext>
                  </a:extLst>
                </a:gridCol>
                <a:gridCol w="2445544">
                  <a:extLst>
                    <a:ext uri="{9D8B030D-6E8A-4147-A177-3AD203B41FA5}">
                      <a16:colId xmlns:a16="http://schemas.microsoft.com/office/drawing/2014/main" val="2609748515"/>
                    </a:ext>
                  </a:extLst>
                </a:gridCol>
              </a:tblGrid>
              <a:tr h="370840">
                <a:tc>
                  <a:txBody>
                    <a:bodyPr/>
                    <a:lstStyle/>
                    <a:p>
                      <a:r>
                        <a:rPr lang="en-NZ" sz="1100" b="0" dirty="0" smtClean="0">
                          <a:solidFill>
                            <a:srgbClr val="6C6F70"/>
                          </a:solidFill>
                          <a:latin typeface="Glypha LT Std" panose="02060503030505020204" pitchFamily="18" charset="0"/>
                        </a:rPr>
                        <a:t>Powders</a:t>
                      </a:r>
                      <a:r>
                        <a:rPr lang="en-NZ" sz="1100" b="0" baseline="0" dirty="0" smtClean="0">
                          <a:solidFill>
                            <a:srgbClr val="6C6F70"/>
                          </a:solidFill>
                          <a:latin typeface="Glypha LT Std" panose="02060503030505020204" pitchFamily="18" charset="0"/>
                        </a:rPr>
                        <a:t> and cream products</a:t>
                      </a:r>
                      <a:endParaRPr lang="en-NZ" sz="1100" b="0" dirty="0">
                        <a:solidFill>
                          <a:srgbClr val="6C6F70"/>
                        </a:solidFill>
                        <a:latin typeface="Glypha LT Std" panose="02060503030505020204" pitchFamily="18" charset="0"/>
                      </a:endParaRPr>
                    </a:p>
                  </a:txBody>
                  <a:tcPr>
                    <a:noFill/>
                  </a:tcPr>
                </a:tc>
                <a:tc>
                  <a:txBody>
                    <a:bodyPr/>
                    <a:lstStyle/>
                    <a:p>
                      <a:r>
                        <a:rPr lang="en-NZ" sz="1100" b="0" dirty="0" smtClean="0">
                          <a:solidFill>
                            <a:srgbClr val="6C6F70"/>
                          </a:solidFill>
                          <a:latin typeface="Glypha LT Std" panose="02060503030505020204" pitchFamily="18" charset="0"/>
                        </a:rPr>
                        <a:t>Consumer</a:t>
                      </a:r>
                      <a:r>
                        <a:rPr lang="en-NZ" sz="1100" b="0" baseline="0" dirty="0" smtClean="0">
                          <a:solidFill>
                            <a:srgbClr val="6C6F70"/>
                          </a:solidFill>
                          <a:latin typeface="Glypha LT Std" panose="02060503030505020204" pitchFamily="18" charset="0"/>
                        </a:rPr>
                        <a:t> packaged products</a:t>
                      </a:r>
                      <a:endParaRPr lang="en-NZ" sz="1100" b="0" dirty="0">
                        <a:solidFill>
                          <a:srgbClr val="6C6F70"/>
                        </a:solidFill>
                        <a:latin typeface="Glypha LT Std" panose="02060503030505020204" pitchFamily="18" charset="0"/>
                      </a:endParaRPr>
                    </a:p>
                  </a:txBody>
                  <a:tcPr>
                    <a:noFill/>
                  </a:tcPr>
                </a:tc>
                <a:extLst>
                  <a:ext uri="{0D108BD9-81ED-4DB2-BD59-A6C34878D82A}">
                    <a16:rowId xmlns:a16="http://schemas.microsoft.com/office/drawing/2014/main" val="2301122758"/>
                  </a:ext>
                </a:extLst>
              </a:tr>
            </a:tbl>
          </a:graphicData>
        </a:graphic>
      </p:graphicFrame>
      <p:sp>
        <p:nvSpPr>
          <p:cNvPr id="24" name="Rectangle 23"/>
          <p:cNvSpPr/>
          <p:nvPr/>
        </p:nvSpPr>
        <p:spPr>
          <a:xfrm>
            <a:off x="3596878" y="5433646"/>
            <a:ext cx="107156" cy="1156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6042422" y="5433646"/>
            <a:ext cx="107156" cy="11564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957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Underlying earnings ahead of expectation</a:t>
            </a:r>
            <a:endParaRPr lang="en-NZ" dirty="0"/>
          </a:p>
        </p:txBody>
      </p:sp>
      <p:sp>
        <p:nvSpPr>
          <p:cNvPr id="3" name="Content Placeholder 2"/>
          <p:cNvSpPr>
            <a:spLocks noGrp="1"/>
          </p:cNvSpPr>
          <p:nvPr>
            <p:ph sz="half" idx="1"/>
          </p:nvPr>
        </p:nvSpPr>
        <p:spPr/>
        <p:txBody>
          <a:bodyPr>
            <a:normAutofit/>
          </a:bodyPr>
          <a:lstStyle/>
          <a:p>
            <a:r>
              <a:rPr lang="en-NZ" sz="2000" dirty="0"/>
              <a:t>Our value added strategy has enabled Synlait to make more from </a:t>
            </a:r>
            <a:r>
              <a:rPr lang="en-NZ" sz="2000" dirty="0" smtClean="0"/>
              <a:t>milk.</a:t>
            </a:r>
            <a:endParaRPr lang="en-NZ" sz="2000" dirty="0"/>
          </a:p>
          <a:p>
            <a:endParaRPr lang="en-NZ" sz="2000" dirty="0"/>
          </a:p>
          <a:p>
            <a:r>
              <a:rPr lang="en-NZ" sz="2000" dirty="0"/>
              <a:t>FY16 forecast underlying result of $</a:t>
            </a:r>
            <a:r>
              <a:rPr lang="en-NZ" sz="2000" dirty="0" smtClean="0"/>
              <a:t>32.0 million - $33.0 million </a:t>
            </a:r>
            <a:r>
              <a:rPr lang="en-NZ" sz="2000" dirty="0"/>
              <a:t>(FY15: $</a:t>
            </a:r>
            <a:r>
              <a:rPr lang="en-NZ" sz="2000" dirty="0" smtClean="0"/>
              <a:t>12.2 million) </a:t>
            </a:r>
            <a:r>
              <a:rPr lang="en-NZ" sz="2000" dirty="0"/>
              <a:t>and forecast reported NPAT of $</a:t>
            </a:r>
            <a:r>
              <a:rPr lang="en-NZ" sz="2000" dirty="0" smtClean="0"/>
              <a:t>34.0 million - $35.0 million </a:t>
            </a:r>
            <a:r>
              <a:rPr lang="en-NZ" sz="2000" dirty="0"/>
              <a:t>(FY15: $</a:t>
            </a:r>
            <a:r>
              <a:rPr lang="en-NZ" sz="2000" dirty="0" smtClean="0"/>
              <a:t>10.6 million).</a:t>
            </a:r>
            <a:endParaRPr lang="en-NZ" sz="2000" dirty="0"/>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pPr/>
              <a:t>6</a:t>
            </a:fld>
            <a:endParaRPr lang="en-NZ"/>
          </a:p>
        </p:txBody>
      </p:sp>
      <p:graphicFrame>
        <p:nvGraphicFramePr>
          <p:cNvPr id="8" name="Object 7"/>
          <p:cNvGraphicFramePr>
            <a:graphicFrameLocks noChangeAspect="1"/>
          </p:cNvGraphicFramePr>
          <p:nvPr>
            <p:extLst>
              <p:ext uri="{D42A27DB-BD31-4B8C-83A1-F6EECF244321}">
                <p14:modId xmlns:p14="http://schemas.microsoft.com/office/powerpoint/2010/main" val="3109513466"/>
              </p:ext>
            </p:extLst>
          </p:nvPr>
        </p:nvGraphicFramePr>
        <p:xfrm>
          <a:off x="6180138" y="2203775"/>
          <a:ext cx="5153372" cy="3062817"/>
        </p:xfrm>
        <a:graphic>
          <a:graphicData uri="http://schemas.openxmlformats.org/presentationml/2006/ole">
            <mc:AlternateContent xmlns:mc="http://schemas.openxmlformats.org/markup-compatibility/2006">
              <mc:Choice xmlns:v="urn:schemas-microsoft-com:vml" Requires="v">
                <p:oleObj spid="_x0000_s3078" name="Worksheet" r:id="rId3" imgW="6029141" imgH="3581426" progId="Excel.Sheet.12">
                  <p:link updateAutomatic="1"/>
                </p:oleObj>
              </mc:Choice>
              <mc:Fallback>
                <p:oleObj name="Worksheet" r:id="rId3" imgW="6029141" imgH="3581426" progId="Excel.Sheet.12">
                  <p:link updateAutomatic="1"/>
                  <p:pic>
                    <p:nvPicPr>
                      <p:cNvPr id="7" name="Object 6"/>
                      <p:cNvPicPr/>
                      <p:nvPr/>
                    </p:nvPicPr>
                    <p:blipFill>
                      <a:blip r:embed="rId4"/>
                      <a:stretch>
                        <a:fillRect/>
                      </a:stretch>
                    </p:blipFill>
                    <p:spPr>
                      <a:xfrm>
                        <a:off x="6180138" y="2203775"/>
                        <a:ext cx="5153372" cy="3062817"/>
                      </a:xfrm>
                      <a:prstGeom prst="rect">
                        <a:avLst/>
                      </a:prstGeom>
                    </p:spPr>
                  </p:pic>
                </p:oleObj>
              </mc:Fallback>
            </mc:AlternateContent>
          </a:graphicData>
        </a:graphic>
      </p:graphicFrame>
      <p:sp>
        <p:nvSpPr>
          <p:cNvPr id="12" name="Content Placeholder 2"/>
          <p:cNvSpPr>
            <a:spLocks noGrp="1"/>
          </p:cNvSpPr>
          <p:nvPr>
            <p:ph sz="half" idx="1"/>
          </p:nvPr>
        </p:nvSpPr>
        <p:spPr>
          <a:xfrm>
            <a:off x="6241910" y="2112304"/>
            <a:ext cx="5277338" cy="395094"/>
          </a:xfrm>
          <a:solidFill>
            <a:schemeClr val="bg1"/>
          </a:solidFill>
        </p:spPr>
        <p:txBody>
          <a:bodyPr>
            <a:noAutofit/>
          </a:bodyPr>
          <a:lstStyle/>
          <a:p>
            <a:pPr marL="0" indent="0" algn="ctr">
              <a:buNone/>
            </a:pPr>
            <a:r>
              <a:rPr lang="en-NZ" sz="1600" cap="all" dirty="0" smtClean="0">
                <a:solidFill>
                  <a:schemeClr val="accent1"/>
                </a:solidFill>
                <a:latin typeface="Bryant Pro Regular" panose="020B0503040000020003" pitchFamily="34" charset="0"/>
              </a:rPr>
              <a:t>Underlying net profit / (loss) after taxation</a:t>
            </a:r>
            <a:endParaRPr lang="en-NZ" sz="1600" cap="all" dirty="0">
              <a:solidFill>
                <a:schemeClr val="accent1"/>
              </a:solidFill>
              <a:latin typeface="Bryant Pro Regular" panose="020B0503040000020003" pitchFamily="34" charset="0"/>
            </a:endParaRPr>
          </a:p>
        </p:txBody>
      </p:sp>
      <p:graphicFrame>
        <p:nvGraphicFramePr>
          <p:cNvPr id="13" name="Content Placeholder 22"/>
          <p:cNvGraphicFramePr>
            <a:graphicFrameLocks noGrp="1"/>
          </p:cNvGraphicFramePr>
          <p:nvPr>
            <p:ph sz="half" idx="1"/>
            <p:extLst>
              <p:ext uri="{D42A27DB-BD31-4B8C-83A1-F6EECF244321}">
                <p14:modId xmlns:p14="http://schemas.microsoft.com/office/powerpoint/2010/main" val="2002343073"/>
              </p:ext>
            </p:extLst>
          </p:nvPr>
        </p:nvGraphicFramePr>
        <p:xfrm>
          <a:off x="7657807" y="4987223"/>
          <a:ext cx="2445544" cy="370840"/>
        </p:xfrm>
        <a:graphic>
          <a:graphicData uri="http://schemas.openxmlformats.org/drawingml/2006/table">
            <a:tbl>
              <a:tblPr firstRow="1" bandRow="1">
                <a:tableStyleId>{5C22544A-7EE6-4342-B048-85BDC9FD1C3A}</a:tableStyleId>
              </a:tblPr>
              <a:tblGrid>
                <a:gridCol w="2445544">
                  <a:extLst>
                    <a:ext uri="{9D8B030D-6E8A-4147-A177-3AD203B41FA5}">
                      <a16:colId xmlns:a16="http://schemas.microsoft.com/office/drawing/2014/main" val="1767158874"/>
                    </a:ext>
                  </a:extLst>
                </a:gridCol>
              </a:tblGrid>
              <a:tr h="370840">
                <a:tc>
                  <a:txBody>
                    <a:bodyPr/>
                    <a:lstStyle/>
                    <a:p>
                      <a:r>
                        <a:rPr lang="en-NZ" sz="1050" b="0" dirty="0" smtClean="0">
                          <a:solidFill>
                            <a:srgbClr val="6C6F70"/>
                          </a:solidFill>
                          <a:latin typeface="Glypha LT Std" panose="02060503030505020204" pitchFamily="18" charset="0"/>
                        </a:rPr>
                        <a:t>Consumer packaged volumes (MT)</a:t>
                      </a:r>
                      <a:endParaRPr lang="en-NZ" sz="1050" b="0" dirty="0">
                        <a:solidFill>
                          <a:srgbClr val="6C6F70"/>
                        </a:solidFill>
                        <a:latin typeface="Glypha LT Std" panose="02060503030505020204" pitchFamily="18" charset="0"/>
                      </a:endParaRPr>
                    </a:p>
                  </a:txBody>
                  <a:tcPr>
                    <a:solidFill>
                      <a:schemeClr val="bg1"/>
                    </a:solidFill>
                  </a:tcPr>
                </a:tc>
                <a:extLst>
                  <a:ext uri="{0D108BD9-81ED-4DB2-BD59-A6C34878D82A}">
                    <a16:rowId xmlns:a16="http://schemas.microsoft.com/office/drawing/2014/main" val="2301122758"/>
                  </a:ext>
                </a:extLst>
              </a:tr>
            </a:tbl>
          </a:graphicData>
        </a:graphic>
      </p:graphicFrame>
      <p:cxnSp>
        <p:nvCxnSpPr>
          <p:cNvPr id="17" name="Straight Connector 16"/>
          <p:cNvCxnSpPr/>
          <p:nvPr/>
        </p:nvCxnSpPr>
        <p:spPr>
          <a:xfrm flipH="1">
            <a:off x="7446792" y="5110408"/>
            <a:ext cx="211015"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5"/>
          <p:cNvSpPr txBox="1">
            <a:spLocks/>
          </p:cNvSpPr>
          <p:nvPr/>
        </p:nvSpPr>
        <p:spPr>
          <a:xfrm>
            <a:off x="6891216" y="6126164"/>
            <a:ext cx="3860800" cy="371247"/>
          </a:xfrm>
          <a:prstGeom prst="rect">
            <a:avLst/>
          </a:prstGeom>
        </p:spPr>
        <p:txBody>
          <a:bodyPr vert="horz" lIns="91440" tIns="45720" rIns="91440" bIns="45720" rtlCol="0" anchor="ctr"/>
          <a:lstStyle>
            <a:defPPr>
              <a:defRPr lang="en-US"/>
            </a:defPPr>
            <a:lvl1pPr marL="0" algn="ctr" defTabSz="914400" rtl="0" eaLnBrk="1" latinLnBrk="0" hangingPunct="1">
              <a:defRPr lang="en-NZ" sz="1067" kern="1200" dirty="0">
                <a:solidFill>
                  <a:srgbClr val="6C6F70"/>
                </a:solidFill>
                <a:latin typeface="Bryant Pro Regular" panose="020B0503040000020003" pitchFamily="34" charset="0"/>
                <a:ea typeface="ヒラギノ角ゴ ProN W3" charset="-128"/>
                <a:cs typeface="+mn-cs"/>
                <a:sym typeface="Gill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000" dirty="0" smtClean="0">
                <a:latin typeface="Glypha LT Std" panose="02060503030505020204" pitchFamily="18" charset="0"/>
              </a:rPr>
              <a:t>NOTE:</a:t>
            </a:r>
            <a:r>
              <a:rPr lang="en-NZ" sz="1000" baseline="0" dirty="0" smtClean="0">
                <a:latin typeface="Glypha LT Std" panose="02060503030505020204" pitchFamily="18" charset="0"/>
              </a:rPr>
              <a:t> All FY16 results are </a:t>
            </a:r>
            <a:r>
              <a:rPr lang="en-NZ" sz="1000" b="1" baseline="0" dirty="0" smtClean="0">
                <a:latin typeface="Glypha LT Std" panose="02060503030505020204" pitchFamily="18" charset="0"/>
              </a:rPr>
              <a:t>forecast </a:t>
            </a:r>
            <a:r>
              <a:rPr lang="en-NZ" sz="1000" b="0" baseline="0" dirty="0" smtClean="0">
                <a:latin typeface="Glypha LT Std" panose="02060503030505020204" pitchFamily="18" charset="0"/>
              </a:rPr>
              <a:t>results.</a:t>
            </a:r>
            <a:endParaRPr lang="en-NZ" sz="1000" dirty="0">
              <a:latin typeface="Glypha LT Std" panose="02060503030505020204" pitchFamily="18" charset="0"/>
            </a:endParaRPr>
          </a:p>
        </p:txBody>
      </p:sp>
    </p:spTree>
    <p:extLst>
      <p:ext uri="{BB962C8B-B14F-4D97-AF65-F5344CB8AC3E}">
        <p14:creationId xmlns:p14="http://schemas.microsoft.com/office/powerpoint/2010/main" val="1111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46" y="405198"/>
            <a:ext cx="9985109" cy="1143000"/>
          </a:xfrm>
        </p:spPr>
        <p:txBody>
          <a:bodyPr>
            <a:normAutofit fontScale="90000"/>
          </a:bodyPr>
          <a:lstStyle/>
          <a:p>
            <a:r>
              <a:rPr lang="en-NZ" dirty="0" smtClean="0"/>
              <a:t>Underlying earnings ahead of expectation (cont’d)</a:t>
            </a:r>
            <a:endParaRPr lang="en-NZ" dirty="0"/>
          </a:p>
        </p:txBody>
      </p:sp>
      <p:sp>
        <p:nvSpPr>
          <p:cNvPr id="3" name="Content Placeholder 2"/>
          <p:cNvSpPr>
            <a:spLocks noGrp="1"/>
          </p:cNvSpPr>
          <p:nvPr>
            <p:ph sz="half" idx="1"/>
          </p:nvPr>
        </p:nvSpPr>
        <p:spPr/>
        <p:txBody>
          <a:bodyPr>
            <a:normAutofit fontScale="77500" lnSpcReduction="20000"/>
          </a:bodyPr>
          <a:lstStyle/>
          <a:p>
            <a:r>
              <a:rPr lang="en-NZ" dirty="0" smtClean="0"/>
              <a:t>Continued </a:t>
            </a:r>
            <a:r>
              <a:rPr lang="en-NZ" dirty="0"/>
              <a:t>growth in underlying earnings driven by improved </a:t>
            </a:r>
            <a:r>
              <a:rPr lang="en-NZ" dirty="0" smtClean="0"/>
              <a:t>margins, </a:t>
            </a:r>
            <a:r>
              <a:rPr lang="en-NZ" dirty="0"/>
              <a:t>with gross profit </a:t>
            </a:r>
            <a:r>
              <a:rPr lang="en-NZ" dirty="0" smtClean="0"/>
              <a:t>per MT </a:t>
            </a:r>
            <a:r>
              <a:rPr lang="en-NZ" dirty="0"/>
              <a:t>increased to approximately $880 /</a:t>
            </a:r>
            <a:r>
              <a:rPr lang="en-NZ" dirty="0" smtClean="0"/>
              <a:t> </a:t>
            </a:r>
            <a:r>
              <a:rPr lang="en-NZ" dirty="0"/>
              <a:t>MT from $</a:t>
            </a:r>
            <a:r>
              <a:rPr lang="en-NZ" dirty="0" smtClean="0"/>
              <a:t>593 / </a:t>
            </a:r>
            <a:r>
              <a:rPr lang="en-NZ" dirty="0"/>
              <a:t>MT </a:t>
            </a:r>
            <a:r>
              <a:rPr lang="en-NZ" dirty="0" smtClean="0"/>
              <a:t>in FY15</a:t>
            </a:r>
            <a:endParaRPr lang="en-NZ" dirty="0"/>
          </a:p>
          <a:p>
            <a:endParaRPr lang="en-NZ" dirty="0"/>
          </a:p>
          <a:p>
            <a:r>
              <a:rPr lang="en-NZ" dirty="0"/>
              <a:t>We have increased our investment in customer development and operational excellence opportunities in FY16 and will continue into </a:t>
            </a:r>
            <a:r>
              <a:rPr lang="en-NZ" dirty="0" smtClean="0"/>
              <a:t>FY17.</a:t>
            </a:r>
            <a:endParaRPr lang="en-NZ" dirty="0"/>
          </a:p>
          <a:p>
            <a:endParaRPr lang="en-NZ" dirty="0"/>
          </a:p>
          <a:p>
            <a:r>
              <a:rPr lang="en-NZ" dirty="0"/>
              <a:t>These investments are expected to lead to future growth in infant formula </a:t>
            </a:r>
            <a:r>
              <a:rPr lang="en-NZ" dirty="0" smtClean="0"/>
              <a:t>volumes </a:t>
            </a:r>
            <a:r>
              <a:rPr lang="en-NZ" dirty="0"/>
              <a:t>and improvements in key value </a:t>
            </a:r>
            <a:r>
              <a:rPr lang="en-NZ" dirty="0" smtClean="0"/>
              <a:t>drivers, </a:t>
            </a:r>
            <a:r>
              <a:rPr lang="en-NZ" dirty="0"/>
              <a:t>such as reduced inventory and increased quality performance, in future </a:t>
            </a:r>
            <a:r>
              <a:rPr lang="en-NZ" dirty="0" smtClean="0"/>
              <a:t>periods.</a:t>
            </a:r>
            <a:endParaRPr lang="en-NZ" dirty="0"/>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pPr/>
              <a:t>7</a:t>
            </a:fld>
            <a:endParaRPr lang="en-NZ"/>
          </a:p>
        </p:txBody>
      </p:sp>
      <p:sp>
        <p:nvSpPr>
          <p:cNvPr id="11" name="Content Placeholder 2"/>
          <p:cNvSpPr>
            <a:spLocks noGrp="1"/>
          </p:cNvSpPr>
          <p:nvPr>
            <p:ph sz="half" idx="1"/>
          </p:nvPr>
        </p:nvSpPr>
        <p:spPr>
          <a:xfrm>
            <a:off x="6936959" y="4938586"/>
            <a:ext cx="4151596" cy="486362"/>
          </a:xfrm>
        </p:spPr>
        <p:txBody>
          <a:bodyPr>
            <a:noAutofit/>
          </a:bodyPr>
          <a:lstStyle/>
          <a:p>
            <a:pPr marL="0" indent="0">
              <a:buNone/>
            </a:pPr>
            <a:r>
              <a:rPr lang="en-NZ" sz="800" dirty="0" smtClean="0"/>
              <a:t>Gross Profit per MT includes the impact of reclassifying export freight costs that were previously classified in sales and distributions expenses. All comparatives have been adjusted accordingly.</a:t>
            </a:r>
            <a:endParaRPr lang="en-NZ" sz="800" dirty="0"/>
          </a:p>
        </p:txBody>
      </p:sp>
      <p:graphicFrame>
        <p:nvGraphicFramePr>
          <p:cNvPr id="12" name="Object 11"/>
          <p:cNvGraphicFramePr>
            <a:graphicFrameLocks noChangeAspect="1"/>
          </p:cNvGraphicFramePr>
          <p:nvPr>
            <p:extLst>
              <p:ext uri="{D42A27DB-BD31-4B8C-83A1-F6EECF244321}">
                <p14:modId xmlns:p14="http://schemas.microsoft.com/office/powerpoint/2010/main" val="1917247787"/>
              </p:ext>
            </p:extLst>
          </p:nvPr>
        </p:nvGraphicFramePr>
        <p:xfrm>
          <a:off x="6236841" y="2192292"/>
          <a:ext cx="5039966" cy="2746294"/>
        </p:xfrm>
        <a:graphic>
          <a:graphicData uri="http://schemas.openxmlformats.org/presentationml/2006/ole">
            <mc:AlternateContent xmlns:mc="http://schemas.openxmlformats.org/markup-compatibility/2006">
              <mc:Choice xmlns:v="urn:schemas-microsoft-com:vml" Requires="v">
                <p:oleObj spid="_x0000_s4102" name="Worksheet" r:id="rId3" imgW="6153027" imgH="3352787" progId="Excel.Sheet.12">
                  <p:link updateAutomatic="1"/>
                </p:oleObj>
              </mc:Choice>
              <mc:Fallback>
                <p:oleObj name="Worksheet" r:id="rId3" imgW="6153027" imgH="3352787" progId="Excel.Sheet.12">
                  <p:link updateAutomatic="1"/>
                  <p:pic>
                    <p:nvPicPr>
                      <p:cNvPr id="11" name="Object 10"/>
                      <p:cNvPicPr/>
                      <p:nvPr/>
                    </p:nvPicPr>
                    <p:blipFill>
                      <a:blip r:embed="rId4"/>
                      <a:stretch>
                        <a:fillRect/>
                      </a:stretch>
                    </p:blipFill>
                    <p:spPr>
                      <a:xfrm>
                        <a:off x="6236841" y="2192292"/>
                        <a:ext cx="5039966" cy="2746294"/>
                      </a:xfrm>
                      <a:prstGeom prst="rect">
                        <a:avLst/>
                      </a:prstGeom>
                    </p:spPr>
                  </p:pic>
                </p:oleObj>
              </mc:Fallback>
            </mc:AlternateContent>
          </a:graphicData>
        </a:graphic>
      </p:graphicFrame>
      <p:sp>
        <p:nvSpPr>
          <p:cNvPr id="14" name="Content Placeholder 2"/>
          <p:cNvSpPr>
            <a:spLocks noGrp="1"/>
          </p:cNvSpPr>
          <p:nvPr>
            <p:ph sz="half" idx="1"/>
          </p:nvPr>
        </p:nvSpPr>
        <p:spPr>
          <a:xfrm>
            <a:off x="6241910" y="2112304"/>
            <a:ext cx="5277338" cy="395094"/>
          </a:xfrm>
          <a:solidFill>
            <a:schemeClr val="bg1"/>
          </a:solidFill>
        </p:spPr>
        <p:txBody>
          <a:bodyPr>
            <a:noAutofit/>
          </a:bodyPr>
          <a:lstStyle/>
          <a:p>
            <a:pPr marL="0" indent="0" algn="ctr">
              <a:buNone/>
            </a:pPr>
            <a:r>
              <a:rPr lang="en-NZ" sz="1600" cap="all" dirty="0" smtClean="0">
                <a:solidFill>
                  <a:schemeClr val="accent1"/>
                </a:solidFill>
                <a:latin typeface="Bryant Pro Regular" panose="020B0503040000020003" pitchFamily="34" charset="0"/>
              </a:rPr>
              <a:t>Gross profit per Metric tonne</a:t>
            </a:r>
            <a:endParaRPr lang="en-NZ" sz="1600" cap="all" dirty="0">
              <a:solidFill>
                <a:schemeClr val="accent1"/>
              </a:solidFill>
              <a:latin typeface="Bryant Pro Regular" panose="020B0503040000020003" pitchFamily="34" charset="0"/>
            </a:endParaRPr>
          </a:p>
        </p:txBody>
      </p:sp>
      <p:sp>
        <p:nvSpPr>
          <p:cNvPr id="15" name="Footer Placeholder 5"/>
          <p:cNvSpPr txBox="1">
            <a:spLocks/>
          </p:cNvSpPr>
          <p:nvPr/>
        </p:nvSpPr>
        <p:spPr>
          <a:xfrm>
            <a:off x="6891216" y="6126164"/>
            <a:ext cx="3860800" cy="371247"/>
          </a:xfrm>
          <a:prstGeom prst="rect">
            <a:avLst/>
          </a:prstGeom>
        </p:spPr>
        <p:txBody>
          <a:bodyPr vert="horz" lIns="91440" tIns="45720" rIns="91440" bIns="45720" rtlCol="0" anchor="ctr"/>
          <a:lstStyle>
            <a:defPPr>
              <a:defRPr lang="en-US"/>
            </a:defPPr>
            <a:lvl1pPr marL="0" algn="ctr" defTabSz="914400" rtl="0" eaLnBrk="1" latinLnBrk="0" hangingPunct="1">
              <a:defRPr lang="en-NZ" sz="1067" kern="1200" dirty="0">
                <a:solidFill>
                  <a:srgbClr val="6C6F70"/>
                </a:solidFill>
                <a:latin typeface="Bryant Pro Regular" panose="020B0503040000020003" pitchFamily="34" charset="0"/>
                <a:ea typeface="ヒラギノ角ゴ ProN W3" charset="-128"/>
                <a:cs typeface="+mn-cs"/>
                <a:sym typeface="Gill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000" dirty="0" smtClean="0">
                <a:latin typeface="Glypha LT Std" panose="02060503030505020204" pitchFamily="18" charset="0"/>
              </a:rPr>
              <a:t>NOTE:</a:t>
            </a:r>
            <a:r>
              <a:rPr lang="en-NZ" sz="1000" baseline="0" dirty="0" smtClean="0">
                <a:latin typeface="Glypha LT Std" panose="02060503030505020204" pitchFamily="18" charset="0"/>
              </a:rPr>
              <a:t> All FY16 results are </a:t>
            </a:r>
            <a:r>
              <a:rPr lang="en-NZ" sz="1000" b="1" baseline="0" dirty="0" smtClean="0">
                <a:latin typeface="Glypha LT Std" panose="02060503030505020204" pitchFamily="18" charset="0"/>
              </a:rPr>
              <a:t>forecast </a:t>
            </a:r>
            <a:r>
              <a:rPr lang="en-NZ" sz="1000" b="0" baseline="0" dirty="0" smtClean="0">
                <a:latin typeface="Glypha LT Std" panose="02060503030505020204" pitchFamily="18" charset="0"/>
              </a:rPr>
              <a:t>results.</a:t>
            </a:r>
            <a:endParaRPr lang="en-NZ" sz="1000" dirty="0">
              <a:latin typeface="Glypha LT Std" panose="02060503030505020204" pitchFamily="18" charset="0"/>
            </a:endParaRPr>
          </a:p>
        </p:txBody>
      </p:sp>
    </p:spTree>
    <p:extLst>
      <p:ext uri="{BB962C8B-B14F-4D97-AF65-F5344CB8AC3E}">
        <p14:creationId xmlns:p14="http://schemas.microsoft.com/office/powerpoint/2010/main" val="413973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2780711257"/>
              </p:ext>
            </p:extLst>
          </p:nvPr>
        </p:nvGraphicFramePr>
        <p:xfrm>
          <a:off x="5952368" y="2143286"/>
          <a:ext cx="5531955" cy="3285964"/>
        </p:xfrm>
        <a:graphic>
          <a:graphicData uri="http://schemas.openxmlformats.org/presentationml/2006/ole">
            <mc:AlternateContent xmlns:mc="http://schemas.openxmlformats.org/markup-compatibility/2006">
              <mc:Choice xmlns:v="urn:schemas-microsoft-com:vml" Requires="v">
                <p:oleObj spid="_x0000_s5125" name="Worksheet" r:id="rId3" imgW="6029277" imgH="3581258" progId="Excel.Sheet.12">
                  <p:link updateAutomatic="1"/>
                </p:oleObj>
              </mc:Choice>
              <mc:Fallback>
                <p:oleObj name="Worksheet" r:id="rId3" imgW="6029277" imgH="3581258" progId="Excel.Sheet.12">
                  <p:link updateAutomatic="1"/>
                  <p:pic>
                    <p:nvPicPr>
                      <p:cNvPr id="4" name="Object 3"/>
                      <p:cNvPicPr/>
                      <p:nvPr/>
                    </p:nvPicPr>
                    <p:blipFill>
                      <a:blip r:embed="rId4"/>
                      <a:stretch>
                        <a:fillRect/>
                      </a:stretch>
                    </p:blipFill>
                    <p:spPr>
                      <a:xfrm>
                        <a:off x="5952368" y="2143286"/>
                        <a:ext cx="5531955" cy="3285964"/>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NZ" dirty="0" smtClean="0"/>
              <a:t>Net debt lower than expected</a:t>
            </a:r>
            <a:endParaRPr lang="en-NZ" dirty="0"/>
          </a:p>
        </p:txBody>
      </p:sp>
      <p:sp>
        <p:nvSpPr>
          <p:cNvPr id="3" name="Content Placeholder 2"/>
          <p:cNvSpPr>
            <a:spLocks noGrp="1"/>
          </p:cNvSpPr>
          <p:nvPr>
            <p:ph sz="half" idx="1"/>
          </p:nvPr>
        </p:nvSpPr>
        <p:spPr/>
        <p:txBody>
          <a:bodyPr>
            <a:normAutofit/>
          </a:bodyPr>
          <a:lstStyle/>
          <a:p>
            <a:r>
              <a:rPr lang="en-NZ" sz="2000" dirty="0"/>
              <a:t>Net debt peaked in FY15 as construction of the third spray dryer neared </a:t>
            </a:r>
            <a:r>
              <a:rPr lang="en-NZ" sz="2000" dirty="0" smtClean="0"/>
              <a:t>completion.</a:t>
            </a:r>
            <a:endParaRPr lang="en-NZ" sz="2000" dirty="0"/>
          </a:p>
          <a:p>
            <a:pPr marL="0" indent="0">
              <a:buNone/>
            </a:pPr>
            <a:endParaRPr lang="en-NZ" sz="2000" dirty="0"/>
          </a:p>
          <a:p>
            <a:r>
              <a:rPr lang="en-NZ" sz="2000" dirty="0"/>
              <a:t>Operating cash flows for FY16 at approximately $</a:t>
            </a:r>
            <a:r>
              <a:rPr lang="en-NZ" sz="2000" dirty="0" smtClean="0"/>
              <a:t>100.0 million </a:t>
            </a:r>
            <a:r>
              <a:rPr lang="en-NZ" sz="2000" dirty="0"/>
              <a:t>compare to </a:t>
            </a:r>
            <a:r>
              <a:rPr lang="en-NZ" sz="2000" dirty="0" smtClean="0"/>
              <a:t>$16.3 million in FY15.  </a:t>
            </a:r>
            <a:endParaRPr lang="en-NZ" sz="2000" dirty="0"/>
          </a:p>
          <a:p>
            <a:pPr marL="0" indent="0">
              <a:buNone/>
            </a:pPr>
            <a:r>
              <a:rPr lang="en-NZ" sz="2000" dirty="0" smtClean="0"/>
              <a:t>  </a:t>
            </a:r>
            <a:endParaRPr lang="en-NZ" sz="2000" dirty="0"/>
          </a:p>
          <a:p>
            <a:r>
              <a:rPr lang="en-NZ" sz="2000" dirty="0"/>
              <a:t>As a </a:t>
            </a:r>
            <a:r>
              <a:rPr lang="en-NZ" sz="2000" dirty="0" smtClean="0"/>
              <a:t>result, </a:t>
            </a:r>
            <a:r>
              <a:rPr lang="en-NZ" sz="2000" dirty="0"/>
              <a:t>net debt has reduced to approximately $</a:t>
            </a:r>
            <a:r>
              <a:rPr lang="en-NZ" sz="2000" dirty="0" smtClean="0"/>
              <a:t>214.0 million </a:t>
            </a:r>
            <a:r>
              <a:rPr lang="en-NZ" sz="2000" dirty="0"/>
              <a:t>and </a:t>
            </a:r>
            <a:r>
              <a:rPr lang="en-NZ" sz="2000" dirty="0" smtClean="0"/>
              <a:t>leverage has </a:t>
            </a:r>
            <a:r>
              <a:rPr lang="en-NZ" sz="2000" dirty="0"/>
              <a:t>improved to circa </a:t>
            </a:r>
            <a:r>
              <a:rPr lang="en-NZ" sz="2000" dirty="0" smtClean="0"/>
              <a:t>2.5x.</a:t>
            </a:r>
            <a:endParaRPr lang="en-NZ" sz="2000" dirty="0"/>
          </a:p>
        </p:txBody>
      </p:sp>
      <p:sp>
        <p:nvSpPr>
          <p:cNvPr id="5" name="Footer Placeholder 4"/>
          <p:cNvSpPr>
            <a:spLocks noGrp="1"/>
          </p:cNvSpPr>
          <p:nvPr>
            <p:ph type="ftr" sz="quarter" idx="11"/>
          </p:nvPr>
        </p:nvSpPr>
        <p:spPr/>
        <p:txBody>
          <a:bodyPr/>
          <a:lstStyle/>
          <a:p>
            <a:r>
              <a:rPr lang="en-NZ" smtClean="0"/>
              <a:t>FY16 EARNINGS UPDATE</a:t>
            </a:r>
            <a:endParaRPr lang="en-NZ"/>
          </a:p>
        </p:txBody>
      </p:sp>
      <p:sp>
        <p:nvSpPr>
          <p:cNvPr id="6" name="Slide Number Placeholder 5"/>
          <p:cNvSpPr>
            <a:spLocks noGrp="1"/>
          </p:cNvSpPr>
          <p:nvPr>
            <p:ph type="sldNum" sz="quarter" idx="12"/>
          </p:nvPr>
        </p:nvSpPr>
        <p:spPr/>
        <p:txBody>
          <a:bodyPr/>
          <a:lstStyle/>
          <a:p>
            <a:fld id="{5C94899E-CF62-4977-A821-A9D4BBFE4097}" type="slidenum">
              <a:rPr lang="en-NZ" smtClean="0"/>
              <a:pPr/>
              <a:t>8</a:t>
            </a:fld>
            <a:endParaRPr lang="en-NZ"/>
          </a:p>
        </p:txBody>
      </p:sp>
      <p:sp>
        <p:nvSpPr>
          <p:cNvPr id="12" name="Content Placeholder 2"/>
          <p:cNvSpPr>
            <a:spLocks noGrp="1"/>
          </p:cNvSpPr>
          <p:nvPr>
            <p:ph sz="half" idx="1"/>
          </p:nvPr>
        </p:nvSpPr>
        <p:spPr>
          <a:xfrm>
            <a:off x="6241910" y="2112304"/>
            <a:ext cx="5277338" cy="395094"/>
          </a:xfrm>
          <a:solidFill>
            <a:schemeClr val="bg1"/>
          </a:solidFill>
        </p:spPr>
        <p:txBody>
          <a:bodyPr>
            <a:noAutofit/>
          </a:bodyPr>
          <a:lstStyle/>
          <a:p>
            <a:pPr marL="0" indent="0" algn="ctr">
              <a:buNone/>
            </a:pPr>
            <a:r>
              <a:rPr lang="en-NZ" sz="1600" cap="all" dirty="0" smtClean="0">
                <a:solidFill>
                  <a:schemeClr val="accent1"/>
                </a:solidFill>
                <a:latin typeface="Bryant Pro Regular" panose="020B0503040000020003" pitchFamily="34" charset="0"/>
              </a:rPr>
              <a:t>Net debt / </a:t>
            </a:r>
            <a:r>
              <a:rPr lang="en-NZ" sz="1600" cap="all" dirty="0" err="1" smtClean="0">
                <a:solidFill>
                  <a:schemeClr val="accent1"/>
                </a:solidFill>
                <a:latin typeface="Bryant Pro Regular" panose="020B0503040000020003" pitchFamily="34" charset="0"/>
              </a:rPr>
              <a:t>ebitda</a:t>
            </a:r>
            <a:endParaRPr lang="en-NZ" sz="1600" cap="all" dirty="0">
              <a:solidFill>
                <a:schemeClr val="accent1"/>
              </a:solidFill>
              <a:latin typeface="Bryant Pro Regular" panose="020B0503040000020003" pitchFamily="34" charset="0"/>
            </a:endParaRPr>
          </a:p>
        </p:txBody>
      </p:sp>
      <p:graphicFrame>
        <p:nvGraphicFramePr>
          <p:cNvPr id="13" name="Content Placeholder 22"/>
          <p:cNvGraphicFramePr>
            <a:graphicFrameLocks noGrp="1"/>
          </p:cNvGraphicFramePr>
          <p:nvPr>
            <p:ph sz="half" idx="1"/>
            <p:extLst>
              <p:ext uri="{D42A27DB-BD31-4B8C-83A1-F6EECF244321}">
                <p14:modId xmlns:p14="http://schemas.microsoft.com/office/powerpoint/2010/main" val="2544487609"/>
              </p:ext>
            </p:extLst>
          </p:nvPr>
        </p:nvGraphicFramePr>
        <p:xfrm>
          <a:off x="7833470" y="5106354"/>
          <a:ext cx="2445544" cy="370840"/>
        </p:xfrm>
        <a:graphic>
          <a:graphicData uri="http://schemas.openxmlformats.org/drawingml/2006/table">
            <a:tbl>
              <a:tblPr firstRow="1" bandRow="1">
                <a:tableStyleId>{5C22544A-7EE6-4342-B048-85BDC9FD1C3A}</a:tableStyleId>
              </a:tblPr>
              <a:tblGrid>
                <a:gridCol w="2445544">
                  <a:extLst>
                    <a:ext uri="{9D8B030D-6E8A-4147-A177-3AD203B41FA5}">
                      <a16:colId xmlns:a16="http://schemas.microsoft.com/office/drawing/2014/main" val="1767158874"/>
                    </a:ext>
                  </a:extLst>
                </a:gridCol>
              </a:tblGrid>
              <a:tr h="370840">
                <a:tc>
                  <a:txBody>
                    <a:bodyPr/>
                    <a:lstStyle/>
                    <a:p>
                      <a:r>
                        <a:rPr lang="en-NZ" sz="1050" b="0" dirty="0" smtClean="0">
                          <a:solidFill>
                            <a:srgbClr val="6C6F70"/>
                          </a:solidFill>
                          <a:latin typeface="Glypha LT Std" panose="02060503030505020204" pitchFamily="18" charset="0"/>
                        </a:rPr>
                        <a:t>Net</a:t>
                      </a:r>
                      <a:r>
                        <a:rPr lang="en-NZ" sz="1050" b="0" baseline="0" dirty="0" smtClean="0">
                          <a:solidFill>
                            <a:srgbClr val="6C6F70"/>
                          </a:solidFill>
                          <a:latin typeface="Glypha LT Std" panose="02060503030505020204" pitchFamily="18" charset="0"/>
                        </a:rPr>
                        <a:t> debt / EBITDA (trailing)</a:t>
                      </a:r>
                      <a:endParaRPr lang="en-NZ" sz="1050" b="0" dirty="0">
                        <a:solidFill>
                          <a:srgbClr val="6C6F70"/>
                        </a:solidFill>
                        <a:latin typeface="Glypha LT Std" panose="02060503030505020204" pitchFamily="18" charset="0"/>
                      </a:endParaRPr>
                    </a:p>
                  </a:txBody>
                  <a:tcPr>
                    <a:solidFill>
                      <a:schemeClr val="bg1"/>
                    </a:solidFill>
                  </a:tcPr>
                </a:tc>
                <a:extLst>
                  <a:ext uri="{0D108BD9-81ED-4DB2-BD59-A6C34878D82A}">
                    <a16:rowId xmlns:a16="http://schemas.microsoft.com/office/drawing/2014/main" val="2301122758"/>
                  </a:ext>
                </a:extLst>
              </a:tr>
            </a:tbl>
          </a:graphicData>
        </a:graphic>
      </p:graphicFrame>
      <p:cxnSp>
        <p:nvCxnSpPr>
          <p:cNvPr id="17" name="Straight Connector 16"/>
          <p:cNvCxnSpPr/>
          <p:nvPr/>
        </p:nvCxnSpPr>
        <p:spPr>
          <a:xfrm flipH="1">
            <a:off x="7532517" y="5224708"/>
            <a:ext cx="211015"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5"/>
          <p:cNvSpPr txBox="1">
            <a:spLocks/>
          </p:cNvSpPr>
          <p:nvPr/>
        </p:nvSpPr>
        <p:spPr>
          <a:xfrm>
            <a:off x="6891216" y="6126164"/>
            <a:ext cx="3860800" cy="371247"/>
          </a:xfrm>
          <a:prstGeom prst="rect">
            <a:avLst/>
          </a:prstGeom>
        </p:spPr>
        <p:txBody>
          <a:bodyPr vert="horz" lIns="91440" tIns="45720" rIns="91440" bIns="45720" rtlCol="0" anchor="ctr"/>
          <a:lstStyle>
            <a:defPPr>
              <a:defRPr lang="en-US"/>
            </a:defPPr>
            <a:lvl1pPr marL="0" algn="ctr" defTabSz="914400" rtl="0" eaLnBrk="1" latinLnBrk="0" hangingPunct="1">
              <a:defRPr lang="en-NZ" sz="1067" kern="1200" dirty="0">
                <a:solidFill>
                  <a:srgbClr val="6C6F70"/>
                </a:solidFill>
                <a:latin typeface="Bryant Pro Regular" panose="020B0503040000020003" pitchFamily="34" charset="0"/>
                <a:ea typeface="ヒラギノ角ゴ ProN W3" charset="-128"/>
                <a:cs typeface="+mn-cs"/>
                <a:sym typeface="Gill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000" dirty="0" smtClean="0">
                <a:latin typeface="Glypha LT Std" panose="02060503030505020204" pitchFamily="18" charset="0"/>
              </a:rPr>
              <a:t>NOTE:</a:t>
            </a:r>
            <a:r>
              <a:rPr lang="en-NZ" sz="1000" baseline="0" dirty="0" smtClean="0">
                <a:latin typeface="Glypha LT Std" panose="02060503030505020204" pitchFamily="18" charset="0"/>
              </a:rPr>
              <a:t> All FY16 results are </a:t>
            </a:r>
            <a:r>
              <a:rPr lang="en-NZ" sz="1000" b="1" baseline="0" dirty="0" smtClean="0">
                <a:latin typeface="Glypha LT Std" panose="02060503030505020204" pitchFamily="18" charset="0"/>
              </a:rPr>
              <a:t>forecast </a:t>
            </a:r>
            <a:r>
              <a:rPr lang="en-NZ" sz="1000" b="0" baseline="0" dirty="0" smtClean="0">
                <a:latin typeface="Glypha LT Std" panose="02060503030505020204" pitchFamily="18" charset="0"/>
              </a:rPr>
              <a:t>results.</a:t>
            </a:r>
            <a:endParaRPr lang="en-NZ" sz="1000" dirty="0">
              <a:latin typeface="Glypha LT Std" panose="02060503030505020204" pitchFamily="18" charset="0"/>
            </a:endParaRPr>
          </a:p>
        </p:txBody>
      </p:sp>
    </p:spTree>
    <p:extLst>
      <p:ext uri="{BB962C8B-B14F-4D97-AF65-F5344CB8AC3E}">
        <p14:creationId xmlns:p14="http://schemas.microsoft.com/office/powerpoint/2010/main" val="276907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smtClean="0"/>
              <a:t>For more information, please contact: </a:t>
            </a:r>
            <a:endParaRPr lang="en-NZ" sz="2800" dirty="0"/>
          </a:p>
        </p:txBody>
      </p:sp>
      <p:sp>
        <p:nvSpPr>
          <p:cNvPr id="3" name="Rectangle 2"/>
          <p:cNvSpPr/>
          <p:nvPr/>
        </p:nvSpPr>
        <p:spPr>
          <a:xfrm>
            <a:off x="1083229" y="3278328"/>
            <a:ext cx="6096000" cy="1384995"/>
          </a:xfrm>
          <a:prstGeom prst="rect">
            <a:avLst/>
          </a:prstGeom>
        </p:spPr>
        <p:txBody>
          <a:bodyPr>
            <a:spAutoFit/>
          </a:bodyPr>
          <a:lstStyle/>
          <a:p>
            <a:r>
              <a:rPr lang="en-NZ" sz="2000" dirty="0" smtClean="0">
                <a:solidFill>
                  <a:schemeClr val="bg1"/>
                </a:solidFill>
                <a:latin typeface="Glypha LT Std" panose="02060503030505020204" pitchFamily="18" charset="0"/>
              </a:rPr>
              <a:t>Dan Walraven</a:t>
            </a:r>
          </a:p>
          <a:p>
            <a:r>
              <a:rPr lang="en-NZ" sz="1600" dirty="0" smtClean="0">
                <a:solidFill>
                  <a:schemeClr val="bg1"/>
                </a:solidFill>
                <a:latin typeface="Glypha LT Std" panose="02060503030505020204" pitchFamily="18" charset="0"/>
              </a:rPr>
              <a:t>Communications Manager, Synlait Milk </a:t>
            </a:r>
          </a:p>
          <a:p>
            <a:r>
              <a:rPr lang="en-NZ" sz="1600" dirty="0" smtClean="0">
                <a:solidFill>
                  <a:schemeClr val="bg1"/>
                </a:solidFill>
                <a:latin typeface="Glypha LT Std" panose="02060503030505020204" pitchFamily="18" charset="0"/>
              </a:rPr>
              <a:t>P: +64 27 836 7532</a:t>
            </a:r>
          </a:p>
          <a:p>
            <a:r>
              <a:rPr lang="en-NZ" sz="1600" dirty="0" smtClean="0">
                <a:solidFill>
                  <a:schemeClr val="bg1"/>
                </a:solidFill>
                <a:latin typeface="Glypha LT Std" panose="02060503030505020204" pitchFamily="18" charset="0"/>
              </a:rPr>
              <a:t>E: </a:t>
            </a:r>
            <a:r>
              <a:rPr lang="en-NZ" sz="1600" dirty="0" smtClean="0">
                <a:solidFill>
                  <a:schemeClr val="bg1"/>
                </a:solidFill>
                <a:latin typeface="Glypha LT Std" panose="02060503030505020204" pitchFamily="18" charset="0"/>
                <a:hlinkClick r:id="rId2"/>
              </a:rPr>
              <a:t>Daniel.Walraven@synlait.com</a:t>
            </a:r>
            <a:endParaRPr lang="en-NZ" sz="1600" dirty="0" smtClean="0">
              <a:solidFill>
                <a:schemeClr val="bg1"/>
              </a:solidFill>
              <a:latin typeface="Glypha LT Std" panose="02060503030505020204" pitchFamily="18" charset="0"/>
            </a:endParaRPr>
          </a:p>
          <a:p>
            <a:r>
              <a:rPr lang="en-NZ" sz="1600" dirty="0" smtClean="0">
                <a:solidFill>
                  <a:schemeClr val="bg1"/>
                </a:solidFill>
                <a:latin typeface="Glypha LT Std" panose="02060503030505020204" pitchFamily="18" charset="0"/>
              </a:rPr>
              <a:t>W: </a:t>
            </a:r>
            <a:r>
              <a:rPr lang="en-NZ" sz="1600" dirty="0" smtClean="0">
                <a:solidFill>
                  <a:schemeClr val="accent6">
                    <a:lumMod val="90000"/>
                  </a:schemeClr>
                </a:solidFill>
                <a:latin typeface="Glypha LT Std" panose="02060503030505020204" pitchFamily="18" charset="0"/>
                <a:hlinkClick r:id="rId3"/>
              </a:rPr>
              <a:t>www.synlait.com</a:t>
            </a:r>
            <a:r>
              <a:rPr lang="en-NZ" sz="1600" dirty="0" smtClean="0">
                <a:solidFill>
                  <a:schemeClr val="bg1"/>
                </a:solidFill>
                <a:latin typeface="Glypha LT Std" panose="02060503030505020204" pitchFamily="18" charset="0"/>
              </a:rPr>
              <a:t> </a:t>
            </a:r>
            <a:endParaRPr lang="en-NZ" sz="1400" dirty="0">
              <a:solidFill>
                <a:schemeClr val="bg1"/>
              </a:solidFill>
            </a:endParaRPr>
          </a:p>
        </p:txBody>
      </p:sp>
    </p:spTree>
    <p:extLst>
      <p:ext uri="{BB962C8B-B14F-4D97-AF65-F5344CB8AC3E}">
        <p14:creationId xmlns:p14="http://schemas.microsoft.com/office/powerpoint/2010/main" val="2363688956"/>
      </p:ext>
    </p:extLst>
  </p:cSld>
  <p:clrMapOvr>
    <a:masterClrMapping/>
  </p:clrMapOvr>
  <p:transition/>
</p:sld>
</file>

<file path=ppt/theme/theme1.xml><?xml version="1.0" encoding="utf-8"?>
<a:theme xmlns:a="http://schemas.openxmlformats.org/drawingml/2006/main" name="External Brand">
  <a:themeElements>
    <a:clrScheme name="Synlait">
      <a:dk1>
        <a:srgbClr val="939393"/>
      </a:dk1>
      <a:lt1>
        <a:sysClr val="window" lastClr="FFFFFF"/>
      </a:lt1>
      <a:dk2>
        <a:srgbClr val="1F497D"/>
      </a:dk2>
      <a:lt2>
        <a:srgbClr val="EEECE1"/>
      </a:lt2>
      <a:accent1>
        <a:srgbClr val="5BC6E8"/>
      </a:accent1>
      <a:accent2>
        <a:srgbClr val="84888B"/>
      </a:accent2>
      <a:accent3>
        <a:srgbClr val="FFB612"/>
      </a:accent3>
      <a:accent4>
        <a:srgbClr val="34B233"/>
      </a:accent4>
      <a:accent5>
        <a:srgbClr val="7CD1EC"/>
      </a:accent5>
      <a:accent6>
        <a:srgbClr val="CECFD0"/>
      </a:accent6>
      <a:hlink>
        <a:srgbClr val="FFD77D"/>
      </a:hlink>
      <a:folHlink>
        <a:srgbClr val="7DD97D"/>
      </a:folHlink>
    </a:clrScheme>
    <a:fontScheme name="Synl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Brand" id="{43C65D09-848E-4252-A6E1-1EB442C63B52}" vid="{2CA0F912-739E-4FDD-9AA8-1AD00DB45C8F}"/>
    </a:ext>
  </a:extLst>
</a:theme>
</file>

<file path=ppt/theme/theme2.xml><?xml version="1.0" encoding="utf-8"?>
<a:theme xmlns:a="http://schemas.openxmlformats.org/drawingml/2006/main" name="Office Theme">
  <a:themeElements>
    <a:clrScheme name="Synlait">
      <a:dk1>
        <a:srgbClr val="939393"/>
      </a:dk1>
      <a:lt1>
        <a:sysClr val="window" lastClr="FFFFFF"/>
      </a:lt1>
      <a:dk2>
        <a:srgbClr val="1F497D"/>
      </a:dk2>
      <a:lt2>
        <a:srgbClr val="EEECE1"/>
      </a:lt2>
      <a:accent1>
        <a:srgbClr val="5BC6E8"/>
      </a:accent1>
      <a:accent2>
        <a:srgbClr val="84888B"/>
      </a:accent2>
      <a:accent3>
        <a:srgbClr val="FFB612"/>
      </a:accent3>
      <a:accent4>
        <a:srgbClr val="34B233"/>
      </a:accent4>
      <a:accent5>
        <a:srgbClr val="7CD1EC"/>
      </a:accent5>
      <a:accent6>
        <a:srgbClr val="CECFD0"/>
      </a:accent6>
      <a:hlink>
        <a:srgbClr val="FFD77D"/>
      </a:hlink>
      <a:folHlink>
        <a:srgbClr val="7DD97D"/>
      </a:folHlink>
    </a:clrScheme>
    <a:fontScheme name="Synl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nlait External Presentation" id="{A9D6F23B-992D-4592-AFCF-FFC995F8AF88}" vid="{1FDE5D18-E389-4E1E-A66E-3D65477A3F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External Brand</Template>
  <TotalTime>68</TotalTime>
  <Words>880</Words>
  <Application>Microsoft Office PowerPoint</Application>
  <PresentationFormat>Widescreen</PresentationFormat>
  <Paragraphs>81</Paragraphs>
  <Slides>9</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Links</vt:lpstr>
      </vt:variant>
      <vt:variant>
        <vt:i4>6</vt:i4>
      </vt:variant>
      <vt:variant>
        <vt:lpstr>Slide Titles</vt:lpstr>
      </vt:variant>
      <vt:variant>
        <vt:i4>9</vt:i4>
      </vt:variant>
    </vt:vector>
  </HeadingPairs>
  <TitlesOfParts>
    <vt:vector size="23" baseType="lpstr">
      <vt:lpstr>Arial</vt:lpstr>
      <vt:lpstr>Bryant Pro Regular</vt:lpstr>
      <vt:lpstr>Calibri</vt:lpstr>
      <vt:lpstr>Gill Sans</vt:lpstr>
      <vt:lpstr>Glypha LT Std</vt:lpstr>
      <vt:lpstr>ヒラギノ角ゴ ProN W3</vt:lpstr>
      <vt:lpstr>External Brand</vt:lpstr>
      <vt:lpstr>Office Theme</vt:lpstr>
      <vt:lpstr>file:///\\smlfile1\data\FINANCE\2016%20FINANCIAL%20YEAR\Corporate%20Finance\Investor%20Relations\Investor%20Presentations\Full%20Year\FY16%20FY%20Workings%20cb.xlsx!2.%20Volumes!%5bFY16%20FY%20Workings%20cb.xlsx%5d2.%20Volumes%20Chart%2017</vt:lpstr>
      <vt:lpstr>file:///\\smlfile1\data\FINANCE\2016%20FINANCIAL%20YEAR\Corporate%20Finance\Investor%20Relations\Investor%20Presentations\Full%20Year\FY16%20FY%20Workings%20cb.xlsx!2.%20Volumes!%5bFY16%20FY%20Workings%20cb.xlsx%5d2.%20Volumes%20Chart%2021</vt:lpstr>
      <vt:lpstr>file:///\\smlfile1\data\FINANCE\2016%20FINANCIAL%20YEAR\Corporate%20Finance\Investor%20Relations\Investor%20Presentations\Full%20Year\FY16%20FY%20Workings%20cb.xlsx!2.%20Volumes!%5bFY16%20FY%20Workings%20cb.xlsx%5d2.%20Volumes%20Chart%2019</vt:lpstr>
      <vt:lpstr>file:///\\smlfile1\data\FINANCE\2016%20FINANCIAL%20YEAR\Corporate%20Finance\Investor%20Relations\Investor%20Presentations\Full%20Year\FY16%20FY%20Workings%20cb.xlsx!1.%20NPAT!%5bFY16%20FY%20Workings%20cb.xlsx%5d1.%20NPAT%20Chart%202</vt:lpstr>
      <vt:lpstr>file:///\\smlfile1\data\FINANCE\2016%20FINANCIAL%20YEAR\Corporate%20Finance\Investor%20Relations\Investor%20Presentations\Full%20Year\FY16%20FY%20Workings%20cb.xlsx!8.%20GP-MT!%5bFY16%20FY%20Workings%20cb.xlsx%5d8.%20GP-MT%20Chart%202</vt:lpstr>
      <vt:lpstr>file:///\\smlfile1\data\FINANCE\2016%20FINANCIAL%20YEAR\Corporate%20Finance\Investor%20Relations\Investor%20Presentations\Full%20Year\FY16%20FY%20Workings%20cb.xlsx!1.%20NPAT!%5bFY16%20FY%20Workings%20cb.xlsx%5d1.%20NPAT%20Chart%204</vt:lpstr>
      <vt:lpstr>Fy16 earnings update</vt:lpstr>
      <vt:lpstr>disclaimer</vt:lpstr>
      <vt:lpstr>introduction</vt:lpstr>
      <vt:lpstr>Improving product mix</vt:lpstr>
      <vt:lpstr>Improving product mix</vt:lpstr>
      <vt:lpstr>Underlying earnings ahead of expectation</vt:lpstr>
      <vt:lpstr>Underlying earnings ahead of expectation (cont’d)</vt:lpstr>
      <vt:lpstr>Net debt lower than expected</vt:lpstr>
      <vt:lpstr>For more information, please contact: </vt:lpstr>
    </vt:vector>
  </TitlesOfParts>
  <Company>Synlait Milk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Fy16 earnings update</dc:title>
  <dc:creator>Daniel Walraven</dc:creator>
  <cp:lastModifiedBy>Daniel Walraven</cp:lastModifiedBy>
  <cp:revision>7</cp:revision>
  <dcterms:created xsi:type="dcterms:W3CDTF">2016-08-11T19:13:52Z</dcterms:created>
  <dcterms:modified xsi:type="dcterms:W3CDTF">2016-08-11T20:21:57Z</dcterms:modified>
</cp:coreProperties>
</file>